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6" r:id="rId2"/>
  </p:sldMasterIdLst>
  <p:notesMasterIdLst>
    <p:notesMasterId r:id="rId13"/>
  </p:notesMasterIdLst>
  <p:sldIdLst>
    <p:sldId id="256" r:id="rId3"/>
    <p:sldId id="257" r:id="rId4"/>
    <p:sldId id="264" r:id="rId5"/>
    <p:sldId id="265" r:id="rId6"/>
    <p:sldId id="258" r:id="rId7"/>
    <p:sldId id="259" r:id="rId8"/>
    <p:sldId id="260" r:id="rId9"/>
    <p:sldId id="261" r:id="rId10"/>
    <p:sldId id="262" r:id="rId11"/>
    <p:sldId id="263" r:id="rId12"/>
  </p:sldIdLst>
  <p:sldSz cx="12192000" cy="6858000"/>
  <p:notesSz cx="6858000" cy="9144000"/>
  <p:embeddedFontLst>
    <p:embeddedFont>
      <p:font typeface="Century Gothic" panose="020B0502020202020204" pitchFamily="3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8" roundtripDataSignature="AMtx7mjmd998ul+3thyYg8ZfYNtUCaye6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customschemas.google.com/relationships/presentationmetadata" Target="metadata"/><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F002A5DA-667C-CBA8-E93B-5E5695782357}"/>
            </a:ext>
          </a:extLst>
        </p:cNvPr>
        <p:cNvGrpSpPr/>
        <p:nvPr/>
      </p:nvGrpSpPr>
      <p:grpSpPr>
        <a:xfrm>
          <a:off x="0" y="0"/>
          <a:ext cx="0" cy="0"/>
          <a:chOff x="0" y="0"/>
          <a:chExt cx="0" cy="0"/>
        </a:xfrm>
      </p:grpSpPr>
      <p:sp>
        <p:nvSpPr>
          <p:cNvPr id="178" name="Google Shape;178;g32367247128_1_36:notes">
            <a:extLst>
              <a:ext uri="{FF2B5EF4-FFF2-40B4-BE49-F238E27FC236}">
                <a16:creationId xmlns:a16="http://schemas.microsoft.com/office/drawing/2014/main" id="{A77FB011-D0B5-D4E9-1D3E-FD6A1D6A48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g32367247128_1_36:notes">
            <a:extLst>
              <a:ext uri="{FF2B5EF4-FFF2-40B4-BE49-F238E27FC236}">
                <a16:creationId xmlns:a16="http://schemas.microsoft.com/office/drawing/2014/main" id="{90870798-C777-5AD5-B854-C3BC308389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3326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6088F68D-14B4-5ACE-648F-74E2E1EFB783}"/>
            </a:ext>
          </a:extLst>
        </p:cNvPr>
        <p:cNvGrpSpPr/>
        <p:nvPr/>
      </p:nvGrpSpPr>
      <p:grpSpPr>
        <a:xfrm>
          <a:off x="0" y="0"/>
          <a:ext cx="0" cy="0"/>
          <a:chOff x="0" y="0"/>
          <a:chExt cx="0" cy="0"/>
        </a:xfrm>
      </p:grpSpPr>
      <p:sp>
        <p:nvSpPr>
          <p:cNvPr id="178" name="Google Shape;178;g32367247128_1_36:notes">
            <a:extLst>
              <a:ext uri="{FF2B5EF4-FFF2-40B4-BE49-F238E27FC236}">
                <a16:creationId xmlns:a16="http://schemas.microsoft.com/office/drawing/2014/main" id="{7EE404AC-C09F-710D-0942-CD1C14CCB6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g32367247128_1_36:notes">
            <a:extLst>
              <a:ext uri="{FF2B5EF4-FFF2-40B4-BE49-F238E27FC236}">
                <a16:creationId xmlns:a16="http://schemas.microsoft.com/office/drawing/2014/main" id="{1FA3EDD0-43E6-9FE4-79FE-8D54EDD419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3969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2367247128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g32367247128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236724712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g3236724712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9"/>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9"/>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20" name="Google Shape;20;p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sz="10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4"/>
        <p:cNvGrpSpPr/>
        <p:nvPr/>
      </p:nvGrpSpPr>
      <p:grpSpPr>
        <a:xfrm>
          <a:off x="0" y="0"/>
          <a:ext cx="0" cy="0"/>
          <a:chOff x="0" y="0"/>
          <a:chExt cx="0" cy="0"/>
        </a:xfrm>
      </p:grpSpPr>
      <p:sp>
        <p:nvSpPr>
          <p:cNvPr id="75" name="Google Shape;75;p20"/>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0"/>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745"/>
              </a:srgbClr>
            </a:outerShdw>
          </a:effectLst>
        </p:spPr>
      </p:sp>
      <p:sp>
        <p:nvSpPr>
          <p:cNvPr id="77" name="Google Shape;77;p20"/>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8" name="Google Shape;78;p2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sz="100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1"/>
        <p:cNvGrpSpPr/>
        <p:nvPr/>
      </p:nvGrpSpPr>
      <p:grpSpPr>
        <a:xfrm>
          <a:off x="0" y="0"/>
          <a:ext cx="0" cy="0"/>
          <a:chOff x="0" y="0"/>
          <a:chExt cx="0" cy="0"/>
        </a:xfrm>
      </p:grpSpPr>
      <p:sp>
        <p:nvSpPr>
          <p:cNvPr id="82" name="Google Shape;82;p21"/>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1"/>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4" name="Google Shape;84;p2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sz="100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7"/>
        <p:cNvGrpSpPr/>
        <p:nvPr/>
      </p:nvGrpSpPr>
      <p:grpSpPr>
        <a:xfrm>
          <a:off x="0" y="0"/>
          <a:ext cx="0" cy="0"/>
          <a:chOff x="0" y="0"/>
          <a:chExt cx="0" cy="0"/>
        </a:xfrm>
      </p:grpSpPr>
      <p:sp>
        <p:nvSpPr>
          <p:cNvPr id="88" name="Google Shape;88;p22"/>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2"/>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86D1D8"/>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0" name="Google Shape;90;p22"/>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1" name="Google Shape;91;p2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sz="1000"/>
          </a:p>
        </p:txBody>
      </p:sp>
      <p:sp>
        <p:nvSpPr>
          <p:cNvPr id="94" name="Google Shape;94;p22"/>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a:solidFill>
                  <a:srgbClr val="86D1D8"/>
                </a:solidFill>
                <a:latin typeface="Arial"/>
                <a:ea typeface="Arial"/>
                <a:cs typeface="Arial"/>
                <a:sym typeface="Arial"/>
              </a:rPr>
              <a:t>“</a:t>
            </a:r>
            <a:endParaRPr/>
          </a:p>
        </p:txBody>
      </p:sp>
      <p:sp>
        <p:nvSpPr>
          <p:cNvPr id="95" name="Google Shape;95;p22"/>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3"/>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99" name="Google Shape;99;p2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sz="10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4"/>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5" name="Google Shape;105;p24"/>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6" name="Google Shape;106;p24"/>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7" name="Google Shape;107;p24"/>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8" name="Google Shape;108;p24"/>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9" name="Google Shape;109;p24"/>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10" name="Google Shape;110;p24"/>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11" name="Google Shape;111;p24"/>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12" name="Google Shape;112;p2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2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sz="10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5"/>
        <p:cNvGrpSpPr/>
        <p:nvPr/>
      </p:nvGrpSpPr>
      <p:grpSpPr>
        <a:xfrm>
          <a:off x="0" y="0"/>
          <a:ext cx="0" cy="0"/>
          <a:chOff x="0" y="0"/>
          <a:chExt cx="0" cy="0"/>
        </a:xfrm>
      </p:grpSpPr>
      <p:sp>
        <p:nvSpPr>
          <p:cNvPr id="116" name="Google Shape;116;p2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5"/>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8" name="Google Shape;118;p25"/>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19" name="Google Shape;119;p25"/>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0" name="Google Shape;120;p25"/>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1" name="Google Shape;121;p25"/>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2" name="Google Shape;122;p25"/>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3" name="Google Shape;123;p25"/>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4" name="Google Shape;124;p25"/>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5" name="Google Shape;125;p25"/>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26" name="Google Shape;126;p25"/>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27" name="Google Shape;127;p25"/>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28" name="Google Shape;128;p2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2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sz="10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26"/>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4" name="Google Shape;134;p2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27"/>
          <p:cNvSpPr txBox="1">
            <a:spLocks noGrp="1"/>
          </p:cNvSpPr>
          <p:nvPr>
            <p:ph type="body" idx="1"/>
          </p:nvPr>
        </p:nvSpPr>
        <p:spPr>
          <a:xfrm rot="5400000">
            <a:off x="1679576"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0" name="Google Shape;140;p2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2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2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5"/>
        <p:cNvGrpSpPr/>
        <p:nvPr/>
      </p:nvGrpSpPr>
      <p:grpSpPr>
        <a:xfrm>
          <a:off x="0" y="0"/>
          <a:ext cx="0" cy="0"/>
          <a:chOff x="0" y="0"/>
          <a:chExt cx="0" cy="0"/>
        </a:xfrm>
      </p:grpSpPr>
      <p:sp>
        <p:nvSpPr>
          <p:cNvPr id="156" name="Google Shape;156;p12"/>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12"/>
          <p:cNvSpPr txBox="1">
            <a:spLocks noGrp="1"/>
          </p:cNvSpPr>
          <p:nvPr>
            <p:ph type="body" idx="1"/>
          </p:nvPr>
        </p:nvSpPr>
        <p:spPr>
          <a:xfrm>
            <a:off x="1068388" y="1645920"/>
            <a:ext cx="5919600" cy="4470900"/>
          </a:xfrm>
          <a:prstGeom prst="rect">
            <a:avLst/>
          </a:prstGeom>
          <a:noFill/>
          <a:ln>
            <a:noFill/>
          </a:ln>
        </p:spPr>
        <p:txBody>
          <a:bodyPr spcFirstLastPara="1" wrap="square" lIns="91425" tIns="45700" rIns="91425" bIns="45700" anchor="t" anchorCtr="0">
            <a:normAutofit/>
          </a:bodyPr>
          <a:lstStyle>
            <a:lvl1pPr marL="457200" lvl="0" indent="-320040">
              <a:spcBef>
                <a:spcPts val="1000"/>
              </a:spcBef>
              <a:spcAft>
                <a:spcPts val="0"/>
              </a:spcAft>
              <a:buSzPts val="1440"/>
              <a:buChar char="►"/>
              <a:defRPr b="1"/>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58" name="Google Shape;158;p1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1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1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1"/>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6" name="Google Shape;26;p1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13"/>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3"/>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32" name="Google Shape;32;p1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sp>
        <p:nvSpPr>
          <p:cNvPr id="36" name="Google Shape;36;p1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4"/>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38" name="Google Shape;38;p14"/>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39" name="Google Shape;39;p1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
        <p:cNvGrpSpPr/>
        <p:nvPr/>
      </p:nvGrpSpPr>
      <p:grpSpPr>
        <a:xfrm>
          <a:off x="0" y="0"/>
          <a:ext cx="0" cy="0"/>
          <a:chOff x="0" y="0"/>
          <a:chExt cx="0" cy="0"/>
        </a:xfrm>
      </p:grpSpPr>
      <p:sp>
        <p:nvSpPr>
          <p:cNvPr id="43" name="Google Shape;43;p1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5"/>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5" name="Google Shape;45;p15"/>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6" name="Google Shape;46;p15"/>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7" name="Google Shape;47;p15"/>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8" name="Google Shape;48;p1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1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18"/>
          <p:cNvSpPr txBox="1">
            <a:spLocks noGrp="1"/>
          </p:cNvSpPr>
          <p:nvPr>
            <p:ph type="title"/>
          </p:nvPr>
        </p:nvSpPr>
        <p:spPr>
          <a:xfrm>
            <a:off x="1154953" y="1447800"/>
            <a:ext cx="3401064" cy="1447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8"/>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19"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63" name="Google Shape;63;p18"/>
          <p:cNvSpPr txBox="1">
            <a:spLocks noGrp="1"/>
          </p:cNvSpPr>
          <p:nvPr>
            <p:ph type="body" idx="2"/>
          </p:nvPr>
        </p:nvSpPr>
        <p:spPr>
          <a:xfrm>
            <a:off x="1154953"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64" name="Google Shape;64;p1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19"/>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9"/>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70" name="Google Shape;70;p19"/>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1" name="Google Shape;71;p1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Google Shape;6;p8"/>
          <p:cNvPicPr preferRelativeResize="0"/>
          <p:nvPr/>
        </p:nvPicPr>
        <p:blipFill rotWithShape="1">
          <a:blip r:embed="rId20">
            <a:alphaModFix/>
          </a:blip>
          <a:srcRect l="3613"/>
          <a:stretch/>
        </p:blipFill>
        <p:spPr>
          <a:xfrm>
            <a:off x="0" y="2669685"/>
            <a:ext cx="4037012" cy="4188315"/>
          </a:xfrm>
          <a:prstGeom prst="rect">
            <a:avLst/>
          </a:prstGeom>
          <a:noFill/>
          <a:ln>
            <a:noFill/>
          </a:ln>
        </p:spPr>
      </p:pic>
      <p:pic>
        <p:nvPicPr>
          <p:cNvPr id="7" name="Google Shape;7;p8"/>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8" name="Google Shape;8;p8"/>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9;p8"/>
          <p:cNvPicPr preferRelativeResize="0"/>
          <p:nvPr/>
        </p:nvPicPr>
        <p:blipFill rotWithShape="1">
          <a:blip r:embed="rId22">
            <a:alphaModFix/>
          </a:blip>
          <a:srcRect t="28812"/>
          <a:stretch/>
        </p:blipFill>
        <p:spPr>
          <a:xfrm>
            <a:off x="7999412" y="0"/>
            <a:ext cx="1603387" cy="1141407"/>
          </a:xfrm>
          <a:prstGeom prst="rect">
            <a:avLst/>
          </a:prstGeom>
          <a:noFill/>
          <a:ln>
            <a:noFill/>
          </a:ln>
        </p:spPr>
      </p:pic>
      <p:pic>
        <p:nvPicPr>
          <p:cNvPr id="10" name="Google Shape;10;p8"/>
          <p:cNvPicPr preferRelativeResize="0"/>
          <p:nvPr/>
        </p:nvPicPr>
        <p:blipFill rotWithShape="1">
          <a:blip r:embed="rId23">
            <a:alphaModFix/>
          </a:blip>
          <a:srcRect b="23320"/>
          <a:stretch/>
        </p:blipFill>
        <p:spPr>
          <a:xfrm>
            <a:off x="8605878" y="6096000"/>
            <a:ext cx="993734" cy="762000"/>
          </a:xfrm>
          <a:prstGeom prst="rect">
            <a:avLst/>
          </a:prstGeom>
          <a:noFill/>
          <a:ln>
            <a:noFill/>
          </a:ln>
        </p:spPr>
      </p:pic>
      <p:sp>
        <p:nvSpPr>
          <p:cNvPr id="11" name="Google Shape;11;p8"/>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3" name="Google Shape;13;p8"/>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86D1D8"/>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rgbClr val="86D1D8"/>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rgbClr val="86D1D8"/>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4" name="Google Shape;14;p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5" name="Google Shape;15;p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6" name="Google Shape;16;p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sz="100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pic>
        <p:nvPicPr>
          <p:cNvPr id="144" name="Google Shape;144;p10"/>
          <p:cNvPicPr preferRelativeResize="0"/>
          <p:nvPr/>
        </p:nvPicPr>
        <p:blipFill rotWithShape="1">
          <a:blip r:embed="rId4">
            <a:alphaModFix/>
          </a:blip>
          <a:srcRect l="3613"/>
          <a:stretch/>
        </p:blipFill>
        <p:spPr>
          <a:xfrm>
            <a:off x="0" y="2669685"/>
            <a:ext cx="4037012" cy="4188315"/>
          </a:xfrm>
          <a:prstGeom prst="rect">
            <a:avLst/>
          </a:prstGeom>
          <a:noFill/>
          <a:ln>
            <a:noFill/>
          </a:ln>
        </p:spPr>
      </p:pic>
      <p:pic>
        <p:nvPicPr>
          <p:cNvPr id="145" name="Google Shape;145;p10"/>
          <p:cNvPicPr preferRelativeResize="0"/>
          <p:nvPr/>
        </p:nvPicPr>
        <p:blipFill rotWithShape="1">
          <a:blip r:embed="rId5">
            <a:alphaModFix/>
          </a:blip>
          <a:srcRect l="35640"/>
          <a:stretch/>
        </p:blipFill>
        <p:spPr>
          <a:xfrm>
            <a:off x="0" y="2892347"/>
            <a:ext cx="1522412" cy="2365453"/>
          </a:xfrm>
          <a:prstGeom prst="rect">
            <a:avLst/>
          </a:prstGeom>
          <a:noFill/>
          <a:ln>
            <a:noFill/>
          </a:ln>
        </p:spPr>
      </p:pic>
      <p:sp>
        <p:nvSpPr>
          <p:cNvPr id="146" name="Google Shape;146;p10"/>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 name="Google Shape;147;p10"/>
          <p:cNvPicPr preferRelativeResize="0"/>
          <p:nvPr/>
        </p:nvPicPr>
        <p:blipFill rotWithShape="1">
          <a:blip r:embed="rId6">
            <a:alphaModFix/>
          </a:blip>
          <a:srcRect t="28812"/>
          <a:stretch/>
        </p:blipFill>
        <p:spPr>
          <a:xfrm>
            <a:off x="7999412" y="0"/>
            <a:ext cx="1603387" cy="1141407"/>
          </a:xfrm>
          <a:prstGeom prst="rect">
            <a:avLst/>
          </a:prstGeom>
          <a:noFill/>
          <a:ln>
            <a:noFill/>
          </a:ln>
        </p:spPr>
      </p:pic>
      <p:pic>
        <p:nvPicPr>
          <p:cNvPr id="148" name="Google Shape;148;p10"/>
          <p:cNvPicPr preferRelativeResize="0"/>
          <p:nvPr/>
        </p:nvPicPr>
        <p:blipFill rotWithShape="1">
          <a:blip r:embed="rId7">
            <a:alphaModFix/>
          </a:blip>
          <a:srcRect b="23320"/>
          <a:stretch/>
        </p:blipFill>
        <p:spPr>
          <a:xfrm>
            <a:off x="8605878" y="6096000"/>
            <a:ext cx="993734" cy="762000"/>
          </a:xfrm>
          <a:prstGeom prst="rect">
            <a:avLst/>
          </a:prstGeom>
          <a:noFill/>
          <a:ln>
            <a:noFill/>
          </a:ln>
        </p:spPr>
      </p:pic>
      <p:sp>
        <p:nvSpPr>
          <p:cNvPr id="149" name="Google Shape;149;p1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2"/>
              </a:buClr>
              <a:buSzPts val="4200"/>
              <a:buFont typeface="Century Gothic"/>
              <a:buNone/>
              <a:defRPr sz="4200" b="0" i="0" u="none" strike="noStrike" cap="none">
                <a:solidFill>
                  <a:schemeClr val="dk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51" name="Google Shape;151;p10"/>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F7F7F7"/>
              </a:buClr>
              <a:buSzPts val="1600"/>
              <a:buFont typeface="Noto Sans Symbols"/>
              <a:buChar char="►"/>
              <a:defRPr sz="2000" b="0" i="0" u="none" strike="noStrike" cap="none">
                <a:solidFill>
                  <a:schemeClr val="dk1"/>
                </a:solidFill>
                <a:latin typeface="Century Gothic"/>
                <a:ea typeface="Century Gothic"/>
                <a:cs typeface="Century Gothic"/>
                <a:sym typeface="Century Gothic"/>
              </a:defRPr>
            </a:lvl1pPr>
            <a:lvl2pPr marL="914400" marR="0" lvl="1" indent="-320040" algn="l" rtl="0">
              <a:spcBef>
                <a:spcPts val="1000"/>
              </a:spcBef>
              <a:spcAft>
                <a:spcPts val="0"/>
              </a:spcAft>
              <a:buClr>
                <a:srgbClr val="F7F7F7"/>
              </a:buClr>
              <a:buSzPts val="1440"/>
              <a:buFont typeface="Noto Sans Symbols"/>
              <a:buChar char="►"/>
              <a:defRPr sz="1800" b="0" i="0" u="none" strike="noStrike" cap="none">
                <a:solidFill>
                  <a:schemeClr val="dk1"/>
                </a:solidFill>
                <a:latin typeface="Century Gothic"/>
                <a:ea typeface="Century Gothic"/>
                <a:cs typeface="Century Gothic"/>
                <a:sym typeface="Century Gothic"/>
              </a:defRPr>
            </a:lvl2pPr>
            <a:lvl3pPr marL="1371600" marR="0" lvl="2" indent="-309880" algn="l" rtl="0">
              <a:spcBef>
                <a:spcPts val="1000"/>
              </a:spcBef>
              <a:spcAft>
                <a:spcPts val="0"/>
              </a:spcAft>
              <a:buClr>
                <a:srgbClr val="F7F7F7"/>
              </a:buClr>
              <a:buSzPts val="1280"/>
              <a:buFont typeface="Noto Sans Symbols"/>
              <a:buChar char="►"/>
              <a:defRPr sz="1600" b="0" i="0" u="none" strike="noStrike" cap="none">
                <a:solidFill>
                  <a:schemeClr val="dk1"/>
                </a:solidFill>
                <a:latin typeface="Century Gothic"/>
                <a:ea typeface="Century Gothic"/>
                <a:cs typeface="Century Gothic"/>
                <a:sym typeface="Century Gothic"/>
              </a:defRPr>
            </a:lvl3pPr>
            <a:lvl4pPr marL="1828800" marR="0" lvl="3" indent="-299719"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4pPr>
            <a:lvl5pPr marL="2286000" marR="0" lvl="4"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5pPr>
            <a:lvl6pPr marL="2743200" marR="0" lvl="5"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6pPr>
            <a:lvl7pPr marL="3200400" marR="0" lvl="6"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7pPr>
            <a:lvl8pPr marL="3657600" marR="0" lvl="7"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8pPr>
            <a:lvl9pPr marL="4114800" marR="0" lvl="8"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52" name="Google Shape;152;p1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53" name="Google Shape;153;p1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54" name="Google Shape;154;p1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rgbClr val="888888"/>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rgbClr val="888888"/>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rgbClr val="888888"/>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rgbClr val="888888"/>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rgbClr val="888888"/>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rgbClr val="888888"/>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rgbClr val="888888"/>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rgbClr val="888888"/>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rgbClr val="888888"/>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sz="1000"/>
          </a:p>
        </p:txBody>
      </p:sp>
    </p:spTree>
  </p:cSld>
  <p:clrMap bg1="lt1" tx1="dk1" bg2="dk2" tx2="lt2" accent1="accent1" accent2="accent2" accent3="accent3" accent4="accent4" accent5="accent5" accent6="accent6" hlink="hlink" folHlink="folHlink"/>
  <p:sldLayoutIdLst>
    <p:sldLayoutId id="214748366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48B29F"/>
            </a:gs>
            <a:gs pos="10000">
              <a:srgbClr val="48B29F"/>
            </a:gs>
            <a:gs pos="100000">
              <a:srgbClr val="144A4F"/>
            </a:gs>
          </a:gsLst>
          <a:lin ang="6120000" scaled="0"/>
        </a:gradFill>
        <a:effectLst/>
      </p:bgPr>
    </p:bg>
    <p:spTree>
      <p:nvGrpSpPr>
        <p:cNvPr id="1" name="Shape 164"/>
        <p:cNvGrpSpPr/>
        <p:nvPr/>
      </p:nvGrpSpPr>
      <p:grpSpPr>
        <a:xfrm>
          <a:off x="0" y="0"/>
          <a:ext cx="0" cy="0"/>
          <a:chOff x="0" y="0"/>
          <a:chExt cx="0" cy="0"/>
        </a:xfrm>
      </p:grpSpPr>
      <p:pic>
        <p:nvPicPr>
          <p:cNvPr id="165" name="Google Shape;165;p1" descr="Abstract design of flower petals in pastel"/>
          <p:cNvPicPr preferRelativeResize="0"/>
          <p:nvPr/>
        </p:nvPicPr>
        <p:blipFill rotWithShape="1">
          <a:blip r:embed="rId3">
            <a:alphaModFix amt="15000"/>
          </a:blip>
          <a:srcRect t="14122"/>
          <a:stretch/>
        </p:blipFill>
        <p:spPr>
          <a:xfrm>
            <a:off x="20" y="10"/>
            <a:ext cx="12191980" cy="6857990"/>
          </a:xfrm>
          <a:prstGeom prst="rect">
            <a:avLst/>
          </a:prstGeom>
          <a:noFill/>
          <a:ln>
            <a:noFill/>
          </a:ln>
        </p:spPr>
      </p:pic>
      <p:sp>
        <p:nvSpPr>
          <p:cNvPr id="166" name="Google Shape;166;p1"/>
          <p:cNvSpPr txBox="1">
            <a:spLocks noGrp="1"/>
          </p:cNvSpPr>
          <p:nvPr>
            <p:ph type="ctrTitle"/>
          </p:nvPr>
        </p:nvSpPr>
        <p:spPr>
          <a:xfrm>
            <a:off x="1154955" y="1447800"/>
            <a:ext cx="8825700" cy="3329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2"/>
              </a:buClr>
              <a:buSzPts val="7200"/>
              <a:buFont typeface="Century Gothic"/>
              <a:buNone/>
            </a:pPr>
            <a:r>
              <a:rPr lang="en-US" sz="7500" b="1"/>
              <a:t>HEAVY METAL TESTING</a:t>
            </a:r>
            <a:endParaRPr sz="75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7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9"/>
        <p:cNvGrpSpPr/>
        <p:nvPr/>
      </p:nvGrpSpPr>
      <p:grpSpPr>
        <a:xfrm>
          <a:off x="0" y="0"/>
          <a:ext cx="0" cy="0"/>
          <a:chOff x="0" y="0"/>
          <a:chExt cx="0" cy="0"/>
        </a:xfrm>
      </p:grpSpPr>
      <p:sp>
        <p:nvSpPr>
          <p:cNvPr id="270" name="Google Shape;270;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271" name="Google Shape;271;p7"/>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72" name="Google Shape;272;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273" name="Google Shape;273;p7"/>
          <p:cNvSpPr/>
          <p:nvPr/>
        </p:nvSpPr>
        <p:spPr>
          <a:xfrm>
            <a:off x="1" y="1762067"/>
            <a:ext cx="12192417" cy="5095933"/>
          </a:xfrm>
          <a:custGeom>
            <a:avLst/>
            <a:gdLst/>
            <a:ahLst/>
            <a:cxnLst/>
            <a:rect l="l" t="t" r="r" b="b"/>
            <a:pathLst>
              <a:path w="12192417" h="5095933" extrusionOk="0">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74" name="Google Shape;274;p7"/>
          <p:cNvSpPr txBox="1">
            <a:spLocks noGrp="1"/>
          </p:cNvSpPr>
          <p:nvPr>
            <p:ph type="title"/>
          </p:nvPr>
        </p:nvSpPr>
        <p:spPr>
          <a:xfrm>
            <a:off x="1103312" y="452718"/>
            <a:ext cx="8947522" cy="140053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4200"/>
              <a:buFont typeface="Century Gothic"/>
              <a:buNone/>
            </a:pPr>
            <a:r>
              <a:rPr lang="en-US">
                <a:solidFill>
                  <a:srgbClr val="FFFFFF"/>
                </a:solidFill>
              </a:rPr>
              <a:t>Penutup</a:t>
            </a:r>
            <a:endParaRPr>
              <a:solidFill>
                <a:srgbClr val="FFFFFF"/>
              </a:solidFill>
            </a:endParaRPr>
          </a:p>
        </p:txBody>
      </p:sp>
      <p:sp>
        <p:nvSpPr>
          <p:cNvPr id="275" name="Google Shape;275;p7"/>
          <p:cNvSpPr txBox="1">
            <a:spLocks noGrp="1"/>
          </p:cNvSpPr>
          <p:nvPr>
            <p:ph type="body" idx="1"/>
          </p:nvPr>
        </p:nvSpPr>
        <p:spPr>
          <a:xfrm>
            <a:off x="992100" y="2362725"/>
            <a:ext cx="10207800" cy="3894600"/>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SzPts val="1600"/>
              <a:buChar char="►"/>
            </a:pPr>
            <a:r>
              <a:rPr lang="en-US"/>
              <a:t>Setiap orang mengimpikan badan regulatori kita diiktiraf sebagai yang terbaik di dunia. Walaupun terdapat cabaran dan kekurangan, ramai yang bekerja keras dengan dedikasi tinggi demi mencapai visi bersama ini. Oleh itu, adalah penting untuk menghargai dan mengiktiraf usaha mereka yang komited, kerana sumbangan merekalah yang memacu kemajuan dan menjaga integriti misi kita. Bersama-sama, kita mampu mengatasi rintangan dan meningkatkan standard untuk mencapai pengiktirafan di peringkat global.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2"/>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72" name="Google Shape;172;p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73" name="Google Shape;173;p2"/>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74" name="Google Shape;174;p2"/>
          <p:cNvSpPr/>
          <p:nvPr/>
        </p:nvSpPr>
        <p:spPr>
          <a:xfrm>
            <a:off x="1" y="1762067"/>
            <a:ext cx="12192417" cy="5095933"/>
          </a:xfrm>
          <a:custGeom>
            <a:avLst/>
            <a:gdLst/>
            <a:ahLst/>
            <a:cxnLst/>
            <a:rect l="l" t="t" r="r" b="b"/>
            <a:pathLst>
              <a:path w="12192417" h="5095933" extrusionOk="0">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75" name="Google Shape;175;p2"/>
          <p:cNvSpPr txBox="1">
            <a:spLocks noGrp="1"/>
          </p:cNvSpPr>
          <p:nvPr>
            <p:ph type="title"/>
          </p:nvPr>
        </p:nvSpPr>
        <p:spPr>
          <a:xfrm>
            <a:off x="1103312" y="452718"/>
            <a:ext cx="8947522" cy="140053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4200"/>
              <a:buFont typeface="Century Gothic"/>
              <a:buNone/>
            </a:pPr>
            <a:r>
              <a:rPr lang="en-US">
                <a:solidFill>
                  <a:srgbClr val="FFFFFF"/>
                </a:solidFill>
              </a:rPr>
              <a:t>Ahli Anggota</a:t>
            </a:r>
            <a:endParaRPr>
              <a:solidFill>
                <a:srgbClr val="FFFFFF"/>
              </a:solidFill>
            </a:endParaRPr>
          </a:p>
        </p:txBody>
      </p:sp>
      <p:sp>
        <p:nvSpPr>
          <p:cNvPr id="176" name="Google Shape;176;p2"/>
          <p:cNvSpPr txBox="1">
            <a:spLocks noGrp="1"/>
          </p:cNvSpPr>
          <p:nvPr>
            <p:ph type="body" idx="1"/>
          </p:nvPr>
        </p:nvSpPr>
        <p:spPr>
          <a:xfrm>
            <a:off x="1103312" y="2763520"/>
            <a:ext cx="9145211" cy="3899830"/>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SzPts val="1120"/>
              <a:buChar char="►"/>
            </a:pPr>
            <a:r>
              <a:rPr lang="en-US" sz="1400" b="1" i="0" dirty="0">
                <a:latin typeface="Arial"/>
                <a:ea typeface="Arial"/>
                <a:cs typeface="Arial"/>
                <a:sym typeface="Arial"/>
              </a:rPr>
              <a:t>MUHAMMAD FAUZI BIN MOHD NOR</a:t>
            </a:r>
            <a:r>
              <a:rPr lang="en-US" sz="1400" b="1" dirty="0">
                <a:latin typeface="Arial"/>
                <a:ea typeface="Arial"/>
                <a:cs typeface="Arial"/>
                <a:sym typeface="Arial"/>
              </a:rPr>
              <a:t>			</a:t>
            </a:r>
            <a:r>
              <a:rPr lang="en-US" sz="1400" b="1" i="0" dirty="0">
                <a:latin typeface="Arial"/>
                <a:ea typeface="Arial"/>
                <a:cs typeface="Arial"/>
                <a:sym typeface="Arial"/>
              </a:rPr>
              <a:t>(</a:t>
            </a:r>
            <a:r>
              <a:rPr lang="en-US" sz="1400" b="1" i="0" dirty="0" err="1">
                <a:latin typeface="Arial"/>
                <a:ea typeface="Arial"/>
                <a:cs typeface="Arial"/>
                <a:sym typeface="Arial"/>
              </a:rPr>
              <a:t>Pegawai</a:t>
            </a:r>
            <a:r>
              <a:rPr lang="en-US" sz="1400" b="1" i="0" dirty="0">
                <a:latin typeface="Arial"/>
                <a:ea typeface="Arial"/>
                <a:cs typeface="Arial"/>
                <a:sym typeface="Arial"/>
              </a:rPr>
              <a:t> </a:t>
            </a:r>
            <a:r>
              <a:rPr lang="en-US" sz="1400" b="1" i="0" dirty="0" err="1">
                <a:latin typeface="Arial"/>
                <a:ea typeface="Arial"/>
                <a:cs typeface="Arial"/>
                <a:sym typeface="Arial"/>
              </a:rPr>
              <a:t>Farmasi</a:t>
            </a:r>
            <a:r>
              <a:rPr lang="en-US" sz="1400" b="1" i="0" dirty="0">
                <a:latin typeface="Arial"/>
                <a:ea typeface="Arial"/>
                <a:cs typeface="Arial"/>
                <a:sym typeface="Arial"/>
              </a:rPr>
              <a:t> U12)</a:t>
            </a:r>
            <a:endParaRPr dirty="0"/>
          </a:p>
          <a:p>
            <a:pPr marL="342900" lvl="0" indent="-342900" algn="l" rtl="0">
              <a:lnSpc>
                <a:spcPct val="90000"/>
              </a:lnSpc>
              <a:spcBef>
                <a:spcPts val="1000"/>
              </a:spcBef>
              <a:spcAft>
                <a:spcPts val="0"/>
              </a:spcAft>
              <a:buSzPts val="1120"/>
              <a:buChar char="►"/>
            </a:pPr>
            <a:r>
              <a:rPr lang="en-US" sz="1400" b="1" i="0" dirty="0">
                <a:latin typeface="Arial"/>
                <a:ea typeface="Arial"/>
                <a:cs typeface="Arial"/>
                <a:sym typeface="Arial"/>
              </a:rPr>
              <a:t>SITI NASOHA BINTI ARAS				(</a:t>
            </a:r>
            <a:r>
              <a:rPr lang="en-US" sz="1400" b="1" i="0" dirty="0" err="1">
                <a:latin typeface="Arial"/>
                <a:ea typeface="Arial"/>
                <a:cs typeface="Arial"/>
                <a:sym typeface="Arial"/>
              </a:rPr>
              <a:t>Pegawai</a:t>
            </a:r>
            <a:r>
              <a:rPr lang="en-US" sz="1400" b="1" i="0" dirty="0">
                <a:latin typeface="Arial"/>
                <a:ea typeface="Arial"/>
                <a:cs typeface="Arial"/>
                <a:sym typeface="Arial"/>
              </a:rPr>
              <a:t> </a:t>
            </a:r>
            <a:r>
              <a:rPr lang="en-US" sz="1400" b="1" i="0" dirty="0" err="1">
                <a:latin typeface="Arial"/>
                <a:ea typeface="Arial"/>
                <a:cs typeface="Arial"/>
                <a:sym typeface="Arial"/>
              </a:rPr>
              <a:t>Farmasi</a:t>
            </a:r>
            <a:r>
              <a:rPr lang="en-US" sz="1400" b="1" i="0" dirty="0">
                <a:latin typeface="Arial"/>
                <a:ea typeface="Arial"/>
                <a:cs typeface="Arial"/>
                <a:sym typeface="Arial"/>
              </a:rPr>
              <a:t> U13)</a:t>
            </a:r>
            <a:endParaRPr sz="1400" b="1" dirty="0">
              <a:latin typeface="Arial"/>
              <a:ea typeface="Arial"/>
              <a:cs typeface="Arial"/>
              <a:sym typeface="Arial"/>
            </a:endParaRPr>
          </a:p>
          <a:p>
            <a:pPr marL="342900" lvl="0" indent="-342900" algn="l" rtl="0">
              <a:lnSpc>
                <a:spcPct val="90000"/>
              </a:lnSpc>
              <a:spcBef>
                <a:spcPts val="1000"/>
              </a:spcBef>
              <a:spcAft>
                <a:spcPts val="0"/>
              </a:spcAft>
              <a:buSzPts val="1120"/>
              <a:buChar char="►"/>
            </a:pPr>
            <a:r>
              <a:rPr lang="en-US" sz="1400" b="1" i="0" dirty="0">
                <a:latin typeface="Arial"/>
                <a:ea typeface="Arial"/>
                <a:cs typeface="Arial"/>
                <a:sym typeface="Arial"/>
              </a:rPr>
              <a:t>SHAMALA A/P ARUMUGAM	 			(</a:t>
            </a:r>
            <a:r>
              <a:rPr lang="en-US" sz="1400" b="1" i="0" dirty="0" err="1">
                <a:latin typeface="Arial"/>
                <a:ea typeface="Arial"/>
                <a:cs typeface="Arial"/>
                <a:sym typeface="Arial"/>
              </a:rPr>
              <a:t>Penolong</a:t>
            </a:r>
            <a:r>
              <a:rPr lang="en-US" sz="1400" b="1" i="0" dirty="0">
                <a:latin typeface="Arial"/>
                <a:ea typeface="Arial"/>
                <a:cs typeface="Arial"/>
                <a:sym typeface="Arial"/>
              </a:rPr>
              <a:t> </a:t>
            </a:r>
            <a:r>
              <a:rPr lang="en-US" sz="1400" b="1" i="0" dirty="0" err="1">
                <a:latin typeface="Arial"/>
                <a:ea typeface="Arial"/>
                <a:cs typeface="Arial"/>
                <a:sym typeface="Arial"/>
              </a:rPr>
              <a:t>Pegawai</a:t>
            </a:r>
            <a:r>
              <a:rPr lang="en-US" sz="1400" b="1" i="0" dirty="0">
                <a:latin typeface="Arial"/>
                <a:ea typeface="Arial"/>
                <a:cs typeface="Arial"/>
                <a:sym typeface="Arial"/>
              </a:rPr>
              <a:t> </a:t>
            </a:r>
            <a:r>
              <a:rPr lang="en-US" sz="1400" b="1" i="0" dirty="0" err="1">
                <a:latin typeface="Arial"/>
                <a:ea typeface="Arial"/>
                <a:cs typeface="Arial"/>
                <a:sym typeface="Arial"/>
              </a:rPr>
              <a:t>Farmasi</a:t>
            </a:r>
            <a:r>
              <a:rPr lang="en-US" sz="1400" b="1" i="0" dirty="0">
                <a:latin typeface="Arial"/>
                <a:ea typeface="Arial"/>
                <a:cs typeface="Arial"/>
                <a:sym typeface="Arial"/>
              </a:rPr>
              <a:t> U7)</a:t>
            </a:r>
            <a:endParaRPr dirty="0"/>
          </a:p>
          <a:p>
            <a:pPr marL="342900" lvl="0" indent="-342900" algn="l" rtl="0">
              <a:lnSpc>
                <a:spcPct val="90000"/>
              </a:lnSpc>
              <a:spcBef>
                <a:spcPts val="1000"/>
              </a:spcBef>
              <a:spcAft>
                <a:spcPts val="0"/>
              </a:spcAft>
              <a:buSzPts val="1120"/>
              <a:buChar char="►"/>
            </a:pPr>
            <a:r>
              <a:rPr lang="en-US" sz="1400" b="1" i="0" dirty="0">
                <a:latin typeface="Arial"/>
                <a:ea typeface="Arial"/>
                <a:cs typeface="Arial"/>
                <a:sym typeface="Arial"/>
              </a:rPr>
              <a:t>NOR HANANI LAMRI		 		(</a:t>
            </a:r>
            <a:r>
              <a:rPr lang="en-US" sz="1400" b="1" i="0" dirty="0" err="1">
                <a:latin typeface="Arial"/>
                <a:ea typeface="Arial"/>
                <a:cs typeface="Arial"/>
                <a:sym typeface="Arial"/>
              </a:rPr>
              <a:t>Penolong</a:t>
            </a:r>
            <a:r>
              <a:rPr lang="en-US" sz="1400" b="1" i="0" dirty="0">
                <a:latin typeface="Arial"/>
                <a:ea typeface="Arial"/>
                <a:cs typeface="Arial"/>
                <a:sym typeface="Arial"/>
              </a:rPr>
              <a:t> </a:t>
            </a:r>
            <a:r>
              <a:rPr lang="en-US" sz="1400" b="1" i="0" dirty="0" err="1">
                <a:latin typeface="Arial"/>
                <a:ea typeface="Arial"/>
                <a:cs typeface="Arial"/>
                <a:sym typeface="Arial"/>
              </a:rPr>
              <a:t>Pegawai</a:t>
            </a:r>
            <a:r>
              <a:rPr lang="en-US" sz="1400" b="1" i="0" dirty="0">
                <a:latin typeface="Arial"/>
                <a:ea typeface="Arial"/>
                <a:cs typeface="Arial"/>
                <a:sym typeface="Arial"/>
              </a:rPr>
              <a:t> </a:t>
            </a:r>
            <a:r>
              <a:rPr lang="en-US" sz="1400" b="1" i="0" dirty="0" err="1">
                <a:latin typeface="Arial"/>
                <a:ea typeface="Arial"/>
                <a:cs typeface="Arial"/>
                <a:sym typeface="Arial"/>
              </a:rPr>
              <a:t>Farmasi</a:t>
            </a:r>
            <a:r>
              <a:rPr lang="en-US" sz="1400" b="1" i="0" dirty="0">
                <a:latin typeface="Arial"/>
                <a:ea typeface="Arial"/>
                <a:cs typeface="Arial"/>
                <a:sym typeface="Arial"/>
              </a:rPr>
              <a:t> U6) </a:t>
            </a:r>
            <a:endParaRPr dirty="0"/>
          </a:p>
          <a:p>
            <a:pPr marL="342900" lvl="0" indent="-342900" algn="l" rtl="0">
              <a:lnSpc>
                <a:spcPct val="90000"/>
              </a:lnSpc>
              <a:spcBef>
                <a:spcPts val="1000"/>
              </a:spcBef>
              <a:spcAft>
                <a:spcPts val="0"/>
              </a:spcAft>
              <a:buSzPts val="1120"/>
              <a:buChar char="►"/>
            </a:pPr>
            <a:r>
              <a:rPr lang="en-US" sz="1400" b="1" i="0" dirty="0">
                <a:latin typeface="Arial"/>
                <a:ea typeface="Arial"/>
                <a:cs typeface="Arial"/>
                <a:sym typeface="Arial"/>
              </a:rPr>
              <a:t>PERMIT KAUR A/P MEHINDER SINGH			(</a:t>
            </a:r>
            <a:r>
              <a:rPr lang="en-US" sz="1400" b="1" i="0" dirty="0" err="1">
                <a:latin typeface="Arial"/>
                <a:ea typeface="Arial"/>
                <a:cs typeface="Arial"/>
                <a:sym typeface="Arial"/>
              </a:rPr>
              <a:t>Penolong</a:t>
            </a:r>
            <a:r>
              <a:rPr lang="en-US" sz="1400" b="1" i="0" dirty="0">
                <a:latin typeface="Arial"/>
                <a:ea typeface="Arial"/>
                <a:cs typeface="Arial"/>
                <a:sym typeface="Arial"/>
              </a:rPr>
              <a:t> </a:t>
            </a:r>
            <a:r>
              <a:rPr lang="en-US" sz="1400" b="1" i="0" dirty="0" err="1">
                <a:latin typeface="Arial"/>
                <a:ea typeface="Arial"/>
                <a:cs typeface="Arial"/>
                <a:sym typeface="Arial"/>
              </a:rPr>
              <a:t>Pegawai</a:t>
            </a:r>
            <a:r>
              <a:rPr lang="en-US" sz="1400" b="1" i="0" dirty="0">
                <a:latin typeface="Arial"/>
                <a:ea typeface="Arial"/>
                <a:cs typeface="Arial"/>
                <a:sym typeface="Arial"/>
              </a:rPr>
              <a:t> </a:t>
            </a:r>
            <a:r>
              <a:rPr lang="en-US" sz="1400" b="1" i="0" dirty="0" err="1">
                <a:latin typeface="Arial"/>
                <a:ea typeface="Arial"/>
                <a:cs typeface="Arial"/>
                <a:sym typeface="Arial"/>
              </a:rPr>
              <a:t>Farmasi</a:t>
            </a:r>
            <a:r>
              <a:rPr lang="en-US" sz="1400" b="1" i="0" dirty="0">
                <a:latin typeface="Arial"/>
                <a:ea typeface="Arial"/>
                <a:cs typeface="Arial"/>
                <a:sym typeface="Arial"/>
              </a:rPr>
              <a:t> U5)</a:t>
            </a:r>
            <a:endParaRPr sz="1400" b="1" i="0" dirty="0">
              <a:latin typeface="Arial"/>
              <a:ea typeface="Arial"/>
              <a:cs typeface="Arial"/>
              <a:sym typeface="Arial"/>
            </a:endParaRPr>
          </a:p>
          <a:p>
            <a:pPr marL="342900" lvl="0" indent="-342900" algn="l" rtl="0">
              <a:lnSpc>
                <a:spcPct val="90000"/>
              </a:lnSpc>
              <a:spcBef>
                <a:spcPts val="1000"/>
              </a:spcBef>
              <a:spcAft>
                <a:spcPts val="0"/>
              </a:spcAft>
              <a:buSzPts val="1120"/>
              <a:buChar char="►"/>
            </a:pPr>
            <a:r>
              <a:rPr lang="en-US" sz="1400" b="1" i="0" dirty="0">
                <a:latin typeface="Arial"/>
                <a:ea typeface="Arial"/>
                <a:cs typeface="Arial"/>
                <a:sym typeface="Arial"/>
              </a:rPr>
              <a:t>NORDIYANA BINTI SAMSUDIN	 		(</a:t>
            </a:r>
            <a:r>
              <a:rPr lang="en-US" sz="1400" b="1" i="0" dirty="0" err="1">
                <a:latin typeface="Arial"/>
                <a:ea typeface="Arial"/>
                <a:cs typeface="Arial"/>
                <a:sym typeface="Arial"/>
              </a:rPr>
              <a:t>Penolong</a:t>
            </a:r>
            <a:r>
              <a:rPr lang="en-US" sz="1400" b="1" i="0" dirty="0">
                <a:latin typeface="Arial"/>
                <a:ea typeface="Arial"/>
                <a:cs typeface="Arial"/>
                <a:sym typeface="Arial"/>
              </a:rPr>
              <a:t> </a:t>
            </a:r>
            <a:r>
              <a:rPr lang="en-US" sz="1400" b="1" i="0" dirty="0" err="1">
                <a:latin typeface="Arial"/>
                <a:ea typeface="Arial"/>
                <a:cs typeface="Arial"/>
                <a:sym typeface="Arial"/>
              </a:rPr>
              <a:t>Pegawai</a:t>
            </a:r>
            <a:r>
              <a:rPr lang="en-US" sz="1400" b="1" i="0" dirty="0">
                <a:latin typeface="Arial"/>
                <a:ea typeface="Arial"/>
                <a:cs typeface="Arial"/>
                <a:sym typeface="Arial"/>
              </a:rPr>
              <a:t> </a:t>
            </a:r>
            <a:r>
              <a:rPr lang="en-US" sz="1400" b="1" i="0" dirty="0" err="1">
                <a:latin typeface="Arial"/>
                <a:ea typeface="Arial"/>
                <a:cs typeface="Arial"/>
                <a:sym typeface="Arial"/>
              </a:rPr>
              <a:t>Farmasi</a:t>
            </a:r>
            <a:r>
              <a:rPr lang="en-US" sz="1400" b="1" i="0" dirty="0">
                <a:latin typeface="Arial"/>
                <a:ea typeface="Arial"/>
                <a:cs typeface="Arial"/>
                <a:sym typeface="Arial"/>
              </a:rPr>
              <a:t> U6)</a:t>
            </a:r>
            <a:endParaRPr sz="1400" b="1" dirty="0">
              <a:latin typeface="Arial"/>
              <a:ea typeface="Arial"/>
              <a:cs typeface="Arial"/>
              <a:sym typeface="Arial"/>
            </a:endParaRPr>
          </a:p>
          <a:p>
            <a:pPr marL="342900" lvl="0" indent="-342900" algn="l" rtl="0">
              <a:lnSpc>
                <a:spcPct val="90000"/>
              </a:lnSpc>
              <a:spcBef>
                <a:spcPts val="1000"/>
              </a:spcBef>
              <a:spcAft>
                <a:spcPts val="0"/>
              </a:spcAft>
              <a:buSzPts val="1120"/>
              <a:buChar char="►"/>
            </a:pPr>
            <a:r>
              <a:rPr lang="en-US" sz="1400" b="1" i="0" dirty="0">
                <a:latin typeface="Arial"/>
                <a:ea typeface="Arial"/>
                <a:cs typeface="Arial"/>
                <a:sym typeface="Arial"/>
              </a:rPr>
              <a:t>MOHD IQBAL FARIQ BIN IBRAHIM</a:t>
            </a:r>
            <a:r>
              <a:rPr lang="en-US" sz="1400" b="1" dirty="0">
                <a:latin typeface="Arial"/>
                <a:ea typeface="Arial"/>
                <a:cs typeface="Arial"/>
                <a:sym typeface="Arial"/>
              </a:rPr>
              <a:t>			</a:t>
            </a:r>
            <a:r>
              <a:rPr lang="en-US" sz="1400" b="1" i="0" dirty="0">
                <a:latin typeface="Arial"/>
                <a:ea typeface="Arial"/>
                <a:cs typeface="Arial"/>
                <a:sym typeface="Arial"/>
              </a:rPr>
              <a:t>(</a:t>
            </a:r>
            <a:r>
              <a:rPr lang="en-US" sz="1400" b="1" i="0" dirty="0" err="1">
                <a:latin typeface="Arial"/>
                <a:ea typeface="Arial"/>
                <a:cs typeface="Arial"/>
                <a:sym typeface="Arial"/>
              </a:rPr>
              <a:t>Penolong</a:t>
            </a:r>
            <a:r>
              <a:rPr lang="en-US" sz="1400" b="1" i="0" dirty="0">
                <a:latin typeface="Arial"/>
                <a:ea typeface="Arial"/>
                <a:cs typeface="Arial"/>
                <a:sym typeface="Arial"/>
              </a:rPr>
              <a:t> </a:t>
            </a:r>
            <a:r>
              <a:rPr lang="en-US" sz="1400" b="1" i="0" dirty="0" err="1">
                <a:latin typeface="Arial"/>
                <a:ea typeface="Arial"/>
                <a:cs typeface="Arial"/>
                <a:sym typeface="Arial"/>
              </a:rPr>
              <a:t>Pegawai</a:t>
            </a:r>
            <a:r>
              <a:rPr lang="en-US" sz="1400" b="1" i="0" dirty="0">
                <a:latin typeface="Arial"/>
                <a:ea typeface="Arial"/>
                <a:cs typeface="Arial"/>
                <a:sym typeface="Arial"/>
              </a:rPr>
              <a:t> </a:t>
            </a:r>
            <a:r>
              <a:rPr lang="en-US" sz="1400" b="1" i="0" dirty="0" err="1">
                <a:latin typeface="Arial"/>
                <a:ea typeface="Arial"/>
                <a:cs typeface="Arial"/>
                <a:sym typeface="Arial"/>
              </a:rPr>
              <a:t>Farmasi</a:t>
            </a:r>
            <a:r>
              <a:rPr lang="en-US" sz="1400" b="1" i="0" dirty="0">
                <a:latin typeface="Arial"/>
                <a:ea typeface="Arial"/>
                <a:cs typeface="Arial"/>
                <a:sym typeface="Arial"/>
              </a:rPr>
              <a:t> U5)</a:t>
            </a:r>
            <a:endParaRPr sz="1400" b="1" i="0" dirty="0">
              <a:latin typeface="Arial"/>
              <a:ea typeface="Arial"/>
              <a:cs typeface="Arial"/>
              <a:sym typeface="Arial"/>
            </a:endParaRPr>
          </a:p>
          <a:p>
            <a:pPr marL="342900" lvl="0" indent="-342900" algn="l" rtl="0">
              <a:lnSpc>
                <a:spcPct val="90000"/>
              </a:lnSpc>
              <a:spcBef>
                <a:spcPts val="1000"/>
              </a:spcBef>
              <a:spcAft>
                <a:spcPts val="0"/>
              </a:spcAft>
              <a:buSzPts val="1120"/>
              <a:buChar char="►"/>
            </a:pPr>
            <a:r>
              <a:rPr lang="en-US" sz="1400" b="1" i="0" dirty="0">
                <a:latin typeface="Arial"/>
                <a:ea typeface="Arial"/>
                <a:cs typeface="Arial"/>
                <a:sym typeface="Arial"/>
              </a:rPr>
              <a:t>MOHD AMIR SYARIFUDDIN BIN AZMI			(</a:t>
            </a:r>
            <a:r>
              <a:rPr lang="en-US" sz="1400" b="1" i="0" dirty="0" err="1">
                <a:latin typeface="Arial"/>
                <a:ea typeface="Arial"/>
                <a:cs typeface="Arial"/>
                <a:sym typeface="Arial"/>
              </a:rPr>
              <a:t>Penolong</a:t>
            </a:r>
            <a:r>
              <a:rPr lang="en-US" sz="1400" b="1" i="0" dirty="0">
                <a:latin typeface="Arial"/>
                <a:ea typeface="Arial"/>
                <a:cs typeface="Arial"/>
                <a:sym typeface="Arial"/>
              </a:rPr>
              <a:t> </a:t>
            </a:r>
            <a:r>
              <a:rPr lang="en-US" sz="1400" b="1" i="0" dirty="0" err="1">
                <a:latin typeface="Arial"/>
                <a:ea typeface="Arial"/>
                <a:cs typeface="Arial"/>
                <a:sym typeface="Arial"/>
              </a:rPr>
              <a:t>Pegawai</a:t>
            </a:r>
            <a:r>
              <a:rPr lang="en-US" sz="1400" b="1" i="0" dirty="0">
                <a:latin typeface="Arial"/>
                <a:ea typeface="Arial"/>
                <a:cs typeface="Arial"/>
                <a:sym typeface="Arial"/>
              </a:rPr>
              <a:t> </a:t>
            </a:r>
            <a:r>
              <a:rPr lang="en-US" sz="1400" b="1" i="0" dirty="0" err="1">
                <a:latin typeface="Arial"/>
                <a:ea typeface="Arial"/>
                <a:cs typeface="Arial"/>
                <a:sym typeface="Arial"/>
              </a:rPr>
              <a:t>Farmasi</a:t>
            </a:r>
            <a:r>
              <a:rPr lang="en-US" sz="1400" b="1" i="0" dirty="0">
                <a:latin typeface="Arial"/>
                <a:ea typeface="Arial"/>
                <a:cs typeface="Arial"/>
                <a:sym typeface="Arial"/>
              </a:rPr>
              <a:t> U6)</a:t>
            </a:r>
            <a:endParaRPr sz="1400" b="1" dirty="0">
              <a:latin typeface="Arial"/>
              <a:ea typeface="Arial"/>
              <a:cs typeface="Arial"/>
              <a:sym typeface="Arial"/>
            </a:endParaRPr>
          </a:p>
          <a:p>
            <a:pPr marL="342900" lvl="0" indent="-342900" algn="l" rtl="0">
              <a:lnSpc>
                <a:spcPct val="90000"/>
              </a:lnSpc>
              <a:spcBef>
                <a:spcPts val="1000"/>
              </a:spcBef>
              <a:spcAft>
                <a:spcPts val="0"/>
              </a:spcAft>
              <a:buSzPts val="1120"/>
              <a:buChar char="►"/>
            </a:pPr>
            <a:r>
              <a:rPr lang="en-US" sz="1400" b="1" i="0" dirty="0">
                <a:latin typeface="Arial"/>
                <a:ea typeface="Arial"/>
                <a:cs typeface="Arial"/>
                <a:sym typeface="Arial"/>
              </a:rPr>
              <a:t>NURUL ASYIKIN BINTI ABD RAHIM			(</a:t>
            </a:r>
            <a:r>
              <a:rPr lang="en-US" sz="1400" b="1" i="0" dirty="0" err="1">
                <a:latin typeface="Arial"/>
                <a:ea typeface="Arial"/>
                <a:cs typeface="Arial"/>
                <a:sym typeface="Arial"/>
              </a:rPr>
              <a:t>Penolong</a:t>
            </a:r>
            <a:r>
              <a:rPr lang="en-US" sz="1400" b="1" i="0" dirty="0">
                <a:latin typeface="Arial"/>
                <a:ea typeface="Arial"/>
                <a:cs typeface="Arial"/>
                <a:sym typeface="Arial"/>
              </a:rPr>
              <a:t> </a:t>
            </a:r>
            <a:r>
              <a:rPr lang="en-US" sz="1400" b="1" i="0" dirty="0" err="1">
                <a:latin typeface="Arial"/>
                <a:ea typeface="Arial"/>
                <a:cs typeface="Arial"/>
                <a:sym typeface="Arial"/>
              </a:rPr>
              <a:t>Pegawai</a:t>
            </a:r>
            <a:r>
              <a:rPr lang="en-US" sz="1400" b="1" i="0" dirty="0">
                <a:latin typeface="Arial"/>
                <a:ea typeface="Arial"/>
                <a:cs typeface="Arial"/>
                <a:sym typeface="Arial"/>
              </a:rPr>
              <a:t> </a:t>
            </a:r>
            <a:r>
              <a:rPr lang="en-US" sz="1400" b="1" i="0" dirty="0" err="1">
                <a:latin typeface="Arial"/>
                <a:ea typeface="Arial"/>
                <a:cs typeface="Arial"/>
                <a:sym typeface="Arial"/>
              </a:rPr>
              <a:t>Farmasi</a:t>
            </a:r>
            <a:r>
              <a:rPr lang="en-US" sz="1400" b="1" i="0" dirty="0">
                <a:latin typeface="Arial"/>
                <a:ea typeface="Arial"/>
                <a:cs typeface="Arial"/>
                <a:sym typeface="Arial"/>
              </a:rPr>
              <a:t> U6)</a:t>
            </a:r>
            <a:endParaRPr sz="1400" b="1" i="0" dirty="0">
              <a:latin typeface="Arial"/>
              <a:ea typeface="Arial"/>
              <a:cs typeface="Arial"/>
              <a:sym typeface="Arial"/>
            </a:endParaRPr>
          </a:p>
          <a:p>
            <a:pPr marL="342900" lvl="0" indent="-342900" algn="l" rtl="0">
              <a:lnSpc>
                <a:spcPct val="90000"/>
              </a:lnSpc>
              <a:spcBef>
                <a:spcPts val="1000"/>
              </a:spcBef>
              <a:spcAft>
                <a:spcPts val="0"/>
              </a:spcAft>
              <a:buSzPts val="1120"/>
              <a:buChar char="►"/>
            </a:pPr>
            <a:r>
              <a:rPr lang="en-US" sz="1400" b="1" i="0" dirty="0">
                <a:latin typeface="Arial"/>
                <a:ea typeface="Arial"/>
                <a:cs typeface="Arial"/>
                <a:sym typeface="Arial"/>
              </a:rPr>
              <a:t>SYARIEF AZMAN BIN ROSLI	 		(</a:t>
            </a:r>
            <a:r>
              <a:rPr lang="en-US" sz="1400" b="1" i="0" dirty="0" err="1">
                <a:latin typeface="Arial"/>
                <a:ea typeface="Arial"/>
                <a:cs typeface="Arial"/>
                <a:sym typeface="Arial"/>
              </a:rPr>
              <a:t>Penolong</a:t>
            </a:r>
            <a:r>
              <a:rPr lang="en-US" sz="1400" b="1" i="0" dirty="0">
                <a:latin typeface="Arial"/>
                <a:ea typeface="Arial"/>
                <a:cs typeface="Arial"/>
                <a:sym typeface="Arial"/>
              </a:rPr>
              <a:t> </a:t>
            </a:r>
            <a:r>
              <a:rPr lang="en-US" sz="1400" b="1" i="0" dirty="0" err="1">
                <a:latin typeface="Arial"/>
                <a:ea typeface="Arial"/>
                <a:cs typeface="Arial"/>
                <a:sym typeface="Arial"/>
              </a:rPr>
              <a:t>Pegawai</a:t>
            </a:r>
            <a:r>
              <a:rPr lang="en-US" sz="1400" b="1" i="0" dirty="0">
                <a:latin typeface="Arial"/>
                <a:ea typeface="Arial"/>
                <a:cs typeface="Arial"/>
                <a:sym typeface="Arial"/>
              </a:rPr>
              <a:t> </a:t>
            </a:r>
            <a:r>
              <a:rPr lang="en-US" sz="1400" b="1" i="0" dirty="0" err="1">
                <a:latin typeface="Arial"/>
                <a:ea typeface="Arial"/>
                <a:cs typeface="Arial"/>
                <a:sym typeface="Arial"/>
              </a:rPr>
              <a:t>Farmasi</a:t>
            </a:r>
            <a:r>
              <a:rPr lang="en-US" sz="1400" b="1" i="0" dirty="0">
                <a:latin typeface="Arial"/>
                <a:ea typeface="Arial"/>
                <a:cs typeface="Arial"/>
                <a:sym typeface="Arial"/>
              </a:rPr>
              <a:t> U5)</a:t>
            </a:r>
            <a:endParaRPr dirty="0"/>
          </a:p>
          <a:p>
            <a:pPr marL="342900" lvl="0" indent="-342900" algn="l" rtl="0">
              <a:lnSpc>
                <a:spcPct val="90000"/>
              </a:lnSpc>
              <a:spcBef>
                <a:spcPts val="1000"/>
              </a:spcBef>
              <a:spcAft>
                <a:spcPts val="0"/>
              </a:spcAft>
              <a:buSzPts val="1120"/>
              <a:buChar char="►"/>
            </a:pPr>
            <a:r>
              <a:rPr lang="en-US" sz="1400" b="1" i="0" dirty="0">
                <a:latin typeface="Arial"/>
                <a:ea typeface="Arial"/>
                <a:cs typeface="Arial"/>
                <a:sym typeface="Arial"/>
              </a:rPr>
              <a:t>SITI MAISARAH ALIYAH BINTI MD.KHAIRUDDIN 		(</a:t>
            </a:r>
            <a:r>
              <a:rPr lang="en-US" sz="1400" b="1" i="0" dirty="0" err="1">
                <a:latin typeface="Arial"/>
                <a:ea typeface="Arial"/>
                <a:cs typeface="Arial"/>
                <a:sym typeface="Arial"/>
              </a:rPr>
              <a:t>Penolong</a:t>
            </a:r>
            <a:r>
              <a:rPr lang="en-US" sz="1400" b="1" i="0" dirty="0">
                <a:latin typeface="Arial"/>
                <a:ea typeface="Arial"/>
                <a:cs typeface="Arial"/>
                <a:sym typeface="Arial"/>
              </a:rPr>
              <a:t> </a:t>
            </a:r>
            <a:r>
              <a:rPr lang="en-US" sz="1400" b="1" i="0" dirty="0" err="1">
                <a:latin typeface="Arial"/>
                <a:ea typeface="Arial"/>
                <a:cs typeface="Arial"/>
                <a:sym typeface="Arial"/>
              </a:rPr>
              <a:t>Pegawai</a:t>
            </a:r>
            <a:r>
              <a:rPr lang="en-US" sz="1400" b="1" i="0" dirty="0">
                <a:latin typeface="Arial"/>
                <a:ea typeface="Arial"/>
                <a:cs typeface="Arial"/>
                <a:sym typeface="Arial"/>
              </a:rPr>
              <a:t> </a:t>
            </a:r>
            <a:r>
              <a:rPr lang="en-US" sz="1400" b="1" i="0" dirty="0" err="1">
                <a:latin typeface="Arial"/>
                <a:ea typeface="Arial"/>
                <a:cs typeface="Arial"/>
                <a:sym typeface="Arial"/>
              </a:rPr>
              <a:t>Farmasi</a:t>
            </a:r>
            <a:r>
              <a:rPr lang="en-US" sz="1400" b="1" i="0" dirty="0">
                <a:latin typeface="Arial"/>
                <a:ea typeface="Arial"/>
                <a:cs typeface="Arial"/>
                <a:sym typeface="Arial"/>
              </a:rPr>
              <a:t> U5)</a:t>
            </a:r>
            <a:endParaRPr dirty="0"/>
          </a:p>
          <a:p>
            <a:pPr marL="342900" lvl="0" indent="-342900" algn="l" rtl="0">
              <a:lnSpc>
                <a:spcPct val="90000"/>
              </a:lnSpc>
              <a:spcBef>
                <a:spcPts val="1000"/>
              </a:spcBef>
              <a:spcAft>
                <a:spcPts val="0"/>
              </a:spcAft>
              <a:buSzPts val="1120"/>
              <a:buChar char="►"/>
            </a:pPr>
            <a:r>
              <a:rPr lang="en-US" sz="1400" b="1" i="0" dirty="0">
                <a:latin typeface="Arial"/>
                <a:ea typeface="Arial"/>
                <a:cs typeface="Arial"/>
                <a:sym typeface="Arial"/>
              </a:rPr>
              <a:t>MOHD SHAHIR BIN OTHMAN			(</a:t>
            </a:r>
            <a:r>
              <a:rPr lang="en-US" sz="1400" b="1" i="0" dirty="0" err="1">
                <a:latin typeface="Arial"/>
                <a:ea typeface="Arial"/>
                <a:cs typeface="Arial"/>
                <a:sym typeface="Arial"/>
              </a:rPr>
              <a:t>Pembantu</a:t>
            </a:r>
            <a:r>
              <a:rPr lang="en-US" sz="1400" b="1" i="0" dirty="0">
                <a:latin typeface="Arial"/>
                <a:ea typeface="Arial"/>
                <a:cs typeface="Arial"/>
                <a:sym typeface="Arial"/>
              </a:rPr>
              <a:t> </a:t>
            </a:r>
            <a:r>
              <a:rPr lang="en-US" sz="1400" b="1" i="0" dirty="0" err="1">
                <a:latin typeface="Arial"/>
                <a:ea typeface="Arial"/>
                <a:cs typeface="Arial"/>
                <a:sym typeface="Arial"/>
              </a:rPr>
              <a:t>Perawatan</a:t>
            </a:r>
            <a:r>
              <a:rPr lang="en-US" sz="1400" b="1" i="0" dirty="0">
                <a:latin typeface="Arial"/>
                <a:ea typeface="Arial"/>
                <a:cs typeface="Arial"/>
                <a:sym typeface="Arial"/>
              </a:rPr>
              <a:t> Kesihatan U1)</a:t>
            </a:r>
            <a:endParaRPr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
          <a:extLst>
            <a:ext uri="{FF2B5EF4-FFF2-40B4-BE49-F238E27FC236}">
              <a16:creationId xmlns:a16="http://schemas.microsoft.com/office/drawing/2014/main" id="{6A7D9789-AB65-7BC3-009E-F1B070C7F81F}"/>
            </a:ext>
          </a:extLst>
        </p:cNvPr>
        <p:cNvGrpSpPr/>
        <p:nvPr/>
      </p:nvGrpSpPr>
      <p:grpSpPr>
        <a:xfrm>
          <a:off x="0" y="0"/>
          <a:ext cx="0" cy="0"/>
          <a:chOff x="0" y="0"/>
          <a:chExt cx="0" cy="0"/>
        </a:xfrm>
      </p:grpSpPr>
      <p:sp>
        <p:nvSpPr>
          <p:cNvPr id="181" name="Google Shape;181;g32367247128_1_36">
            <a:extLst>
              <a:ext uri="{FF2B5EF4-FFF2-40B4-BE49-F238E27FC236}">
                <a16:creationId xmlns:a16="http://schemas.microsoft.com/office/drawing/2014/main" id="{FED28F9E-604B-6F37-5085-BB5C497844A4}"/>
              </a:ext>
            </a:extLst>
          </p:cNvPr>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82" name="Google Shape;182;g32367247128_1_36">
            <a:extLst>
              <a:ext uri="{FF2B5EF4-FFF2-40B4-BE49-F238E27FC236}">
                <a16:creationId xmlns:a16="http://schemas.microsoft.com/office/drawing/2014/main" id="{D535B254-4981-E523-651F-CC446E305109}"/>
              </a:ext>
            </a:extLst>
          </p:cNvPr>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83" name="Google Shape;183;g32367247128_1_36">
            <a:extLst>
              <a:ext uri="{FF2B5EF4-FFF2-40B4-BE49-F238E27FC236}">
                <a16:creationId xmlns:a16="http://schemas.microsoft.com/office/drawing/2014/main" id="{CA5E84DE-FB96-0C9E-CA6F-3311C134CB72}"/>
              </a:ext>
            </a:extLst>
          </p:cNvPr>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84" name="Google Shape;184;g32367247128_1_36">
            <a:extLst>
              <a:ext uri="{FF2B5EF4-FFF2-40B4-BE49-F238E27FC236}">
                <a16:creationId xmlns:a16="http://schemas.microsoft.com/office/drawing/2014/main" id="{D24CADC3-B235-CEDF-B623-1F66CA521CE4}"/>
              </a:ext>
            </a:extLst>
          </p:cNvPr>
          <p:cNvSpPr/>
          <p:nvPr/>
        </p:nvSpPr>
        <p:spPr>
          <a:xfrm>
            <a:off x="1" y="1762067"/>
            <a:ext cx="12192417" cy="5095933"/>
          </a:xfrm>
          <a:custGeom>
            <a:avLst/>
            <a:gdLst/>
            <a:ahLst/>
            <a:cxnLst/>
            <a:rect l="l" t="t" r="r" b="b"/>
            <a:pathLst>
              <a:path w="12192417" h="5095933" extrusionOk="0">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85" name="Google Shape;185;g32367247128_1_36">
            <a:extLst>
              <a:ext uri="{FF2B5EF4-FFF2-40B4-BE49-F238E27FC236}">
                <a16:creationId xmlns:a16="http://schemas.microsoft.com/office/drawing/2014/main" id="{858BFC6C-8A61-19C6-0706-281789E4B874}"/>
              </a:ext>
            </a:extLst>
          </p:cNvPr>
          <p:cNvSpPr txBox="1">
            <a:spLocks noGrp="1"/>
          </p:cNvSpPr>
          <p:nvPr>
            <p:ph type="title"/>
          </p:nvPr>
        </p:nvSpPr>
        <p:spPr>
          <a:xfrm>
            <a:off x="1103312" y="452718"/>
            <a:ext cx="8947500" cy="14004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4200"/>
              <a:buFont typeface="Century Gothic"/>
              <a:buNone/>
            </a:pPr>
            <a:r>
              <a:rPr lang="en-US">
                <a:solidFill>
                  <a:srgbClr val="FFFFFF"/>
                </a:solidFill>
              </a:rPr>
              <a:t>Pengurusan Makmal HMT</a:t>
            </a:r>
            <a:endParaRPr>
              <a:solidFill>
                <a:srgbClr val="FFFFFF"/>
              </a:solidFill>
            </a:endParaRPr>
          </a:p>
        </p:txBody>
      </p:sp>
      <p:sp>
        <p:nvSpPr>
          <p:cNvPr id="186" name="Google Shape;186;g32367247128_1_36">
            <a:extLst>
              <a:ext uri="{FF2B5EF4-FFF2-40B4-BE49-F238E27FC236}">
                <a16:creationId xmlns:a16="http://schemas.microsoft.com/office/drawing/2014/main" id="{A09403F9-713B-8980-0414-35DFC5C51C41}"/>
              </a:ext>
            </a:extLst>
          </p:cNvPr>
          <p:cNvSpPr txBox="1">
            <a:spLocks noGrp="1"/>
          </p:cNvSpPr>
          <p:nvPr>
            <p:ph type="body" idx="1"/>
          </p:nvPr>
        </p:nvSpPr>
        <p:spPr>
          <a:xfrm>
            <a:off x="992100" y="2362724"/>
            <a:ext cx="10207800" cy="4409267"/>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150000"/>
              </a:lnSpc>
              <a:spcBef>
                <a:spcPts val="0"/>
              </a:spcBef>
              <a:spcAft>
                <a:spcPts val="0"/>
              </a:spcAft>
              <a:buSzPts val="1600"/>
              <a:buNone/>
            </a:pPr>
            <a:r>
              <a:rPr lang="en-US" dirty="0"/>
              <a:t>PENOLONG PEGAWAI FARMASI U7</a:t>
            </a:r>
            <a:endParaRPr dirty="0"/>
          </a:p>
          <a:p>
            <a:pPr>
              <a:lnSpc>
                <a:spcPct val="150000"/>
              </a:lnSpc>
              <a:spcBef>
                <a:spcPts val="0"/>
              </a:spcBef>
              <a:buClr>
                <a:schemeClr val="accent4"/>
              </a:buClr>
            </a:pPr>
            <a:r>
              <a:rPr lang="en-MY" dirty="0" err="1"/>
              <a:t>Statistik</a:t>
            </a:r>
            <a:r>
              <a:rPr lang="en-MY" dirty="0"/>
              <a:t> PPM </a:t>
            </a:r>
            <a:r>
              <a:rPr lang="en-MY" dirty="0" err="1"/>
              <a:t>untuk</a:t>
            </a:r>
            <a:r>
              <a:rPr lang="en-MY" dirty="0"/>
              <a:t> </a:t>
            </a:r>
            <a:r>
              <a:rPr lang="en-MY" dirty="0" err="1"/>
              <a:t>setiap</a:t>
            </a:r>
            <a:r>
              <a:rPr lang="en-MY" dirty="0"/>
              <a:t> unit – 501 </a:t>
            </a:r>
            <a:r>
              <a:rPr lang="en-MY" dirty="0" err="1"/>
              <a:t>alat</a:t>
            </a:r>
            <a:r>
              <a:rPr lang="en-MY" dirty="0"/>
              <a:t> di PPM</a:t>
            </a:r>
          </a:p>
          <a:p>
            <a:pPr>
              <a:lnSpc>
                <a:spcPct val="150000"/>
              </a:lnSpc>
              <a:spcBef>
                <a:spcPts val="0"/>
              </a:spcBef>
              <a:buClr>
                <a:schemeClr val="accent4"/>
              </a:buClr>
            </a:pPr>
            <a:r>
              <a:rPr lang="en-MY" dirty="0" err="1"/>
              <a:t>Penyediaan</a:t>
            </a:r>
            <a:r>
              <a:rPr lang="en-MY" dirty="0"/>
              <a:t> dan </a:t>
            </a:r>
            <a:r>
              <a:rPr lang="en-MY" dirty="0" err="1"/>
              <a:t>pengesahan</a:t>
            </a:r>
            <a:r>
              <a:rPr lang="en-MY" dirty="0"/>
              <a:t> </a:t>
            </a:r>
            <a:r>
              <a:rPr lang="en-MY" dirty="0" err="1"/>
              <a:t>laporan</a:t>
            </a:r>
            <a:r>
              <a:rPr lang="en-MY" dirty="0"/>
              <a:t> </a:t>
            </a:r>
            <a:r>
              <a:rPr lang="en-MY" dirty="0" err="1"/>
              <a:t>kehadiran</a:t>
            </a:r>
            <a:r>
              <a:rPr lang="en-MY" dirty="0"/>
              <a:t> -  41 </a:t>
            </a:r>
            <a:r>
              <a:rPr lang="en-MY" dirty="0" err="1"/>
              <a:t>staf</a:t>
            </a:r>
            <a:endParaRPr lang="en-MY" dirty="0"/>
          </a:p>
          <a:p>
            <a:pPr>
              <a:lnSpc>
                <a:spcPct val="150000"/>
              </a:lnSpc>
              <a:spcBef>
                <a:spcPts val="0"/>
              </a:spcBef>
              <a:buClr>
                <a:schemeClr val="accent4"/>
              </a:buClr>
            </a:pPr>
            <a:r>
              <a:rPr lang="en-MY" dirty="0" err="1"/>
              <a:t>Verifikasi</a:t>
            </a:r>
            <a:r>
              <a:rPr lang="en-MY" dirty="0"/>
              <a:t> dan Performance Check </a:t>
            </a:r>
            <a:r>
              <a:rPr lang="en-MY" dirty="0" err="1"/>
              <a:t>alat</a:t>
            </a:r>
            <a:r>
              <a:rPr lang="en-MY" dirty="0"/>
              <a:t> </a:t>
            </a:r>
            <a:r>
              <a:rPr lang="en-MY" dirty="0" err="1"/>
              <a:t>serta</a:t>
            </a:r>
            <a:r>
              <a:rPr lang="en-MY" dirty="0"/>
              <a:t> </a:t>
            </a:r>
            <a:r>
              <a:rPr lang="en-MY" dirty="0" err="1"/>
              <a:t>penyelenggaraan</a:t>
            </a:r>
            <a:r>
              <a:rPr lang="en-MY" dirty="0"/>
              <a:t> asset </a:t>
            </a:r>
            <a:r>
              <a:rPr lang="en-MY" dirty="0" err="1"/>
              <a:t>berjadual</a:t>
            </a:r>
            <a:r>
              <a:rPr lang="en-MY" dirty="0"/>
              <a:t>(</a:t>
            </a:r>
            <a:r>
              <a:rPr lang="en-MY" dirty="0" err="1"/>
              <a:t>aduan</a:t>
            </a:r>
            <a:r>
              <a:rPr lang="en-MY" dirty="0"/>
              <a:t>)</a:t>
            </a:r>
          </a:p>
          <a:p>
            <a:pPr lvl="1">
              <a:lnSpc>
                <a:spcPct val="150000"/>
              </a:lnSpc>
              <a:spcBef>
                <a:spcPts val="0"/>
              </a:spcBef>
              <a:buClr>
                <a:schemeClr val="accent4"/>
              </a:buClr>
            </a:pPr>
            <a:r>
              <a:rPr lang="en-MY" b="1" dirty="0"/>
              <a:t>HMT </a:t>
            </a:r>
            <a:r>
              <a:rPr lang="en-MY" b="1" dirty="0" err="1"/>
              <a:t>ada</a:t>
            </a:r>
            <a:r>
              <a:rPr lang="en-MY" b="1" dirty="0"/>
              <a:t> 117 </a:t>
            </a:r>
            <a:r>
              <a:rPr lang="en-MY" b="1" dirty="0" err="1"/>
              <a:t>alat</a:t>
            </a:r>
            <a:endParaRPr lang="en-MY" b="1" dirty="0"/>
          </a:p>
          <a:p>
            <a:pPr lvl="1">
              <a:lnSpc>
                <a:spcPct val="150000"/>
              </a:lnSpc>
              <a:spcBef>
                <a:spcPts val="0"/>
              </a:spcBef>
              <a:buClr>
                <a:schemeClr val="accent4"/>
              </a:buClr>
            </a:pPr>
            <a:r>
              <a:rPr lang="en-MY" b="1" dirty="0"/>
              <a:t>HMS </a:t>
            </a:r>
            <a:r>
              <a:rPr lang="en-MY" b="1" dirty="0" err="1"/>
              <a:t>ada</a:t>
            </a:r>
            <a:r>
              <a:rPr lang="en-MY" b="1" dirty="0"/>
              <a:t> 93 </a:t>
            </a:r>
            <a:r>
              <a:rPr lang="en-MY" b="1" dirty="0" err="1"/>
              <a:t>alat</a:t>
            </a:r>
            <a:endParaRPr lang="en-MY" b="1" dirty="0"/>
          </a:p>
          <a:p>
            <a:pPr lvl="1">
              <a:lnSpc>
                <a:spcPct val="150000"/>
              </a:lnSpc>
              <a:spcBef>
                <a:spcPts val="0"/>
              </a:spcBef>
              <a:buClr>
                <a:schemeClr val="accent4"/>
              </a:buClr>
            </a:pPr>
            <a:r>
              <a:rPr lang="en-MY" b="1" dirty="0"/>
              <a:t>UPTSK </a:t>
            </a:r>
            <a:r>
              <a:rPr lang="en-MY" b="1" dirty="0" err="1"/>
              <a:t>ada</a:t>
            </a:r>
            <a:r>
              <a:rPr lang="en-MY" b="1" dirty="0"/>
              <a:t> 113 </a:t>
            </a:r>
            <a:r>
              <a:rPr lang="en-MY" b="1" dirty="0" err="1"/>
              <a:t>alat</a:t>
            </a:r>
            <a:endParaRPr lang="en-MY" b="1" dirty="0"/>
          </a:p>
          <a:p>
            <a:pPr marL="594360" lvl="1" indent="0">
              <a:lnSpc>
                <a:spcPct val="150000"/>
              </a:lnSpc>
              <a:spcBef>
                <a:spcPts val="0"/>
              </a:spcBef>
              <a:buClr>
                <a:schemeClr val="tx1"/>
              </a:buClr>
              <a:buNone/>
            </a:pPr>
            <a:r>
              <a:rPr lang="en-MY" dirty="0"/>
              <a:t>*</a:t>
            </a:r>
            <a:r>
              <a:rPr lang="en-MY" dirty="0" err="1"/>
              <a:t>jumlah</a:t>
            </a:r>
            <a:r>
              <a:rPr lang="en-MY" dirty="0"/>
              <a:t> </a:t>
            </a:r>
            <a:r>
              <a:rPr lang="en-MY" dirty="0" err="1"/>
              <a:t>alat</a:t>
            </a:r>
            <a:r>
              <a:rPr lang="en-MY" dirty="0"/>
              <a:t> </a:t>
            </a:r>
            <a:r>
              <a:rPr lang="en-MY" dirty="0" err="1"/>
              <a:t>akan</a:t>
            </a:r>
            <a:r>
              <a:rPr lang="en-MY" dirty="0"/>
              <a:t> </a:t>
            </a:r>
            <a:r>
              <a:rPr lang="en-MY" dirty="0" err="1"/>
              <a:t>berubah</a:t>
            </a:r>
            <a:r>
              <a:rPr lang="en-MY" dirty="0"/>
              <a:t> </a:t>
            </a:r>
            <a:r>
              <a:rPr lang="en-MY" dirty="0" err="1"/>
              <a:t>jika</a:t>
            </a:r>
            <a:r>
              <a:rPr lang="en-MY" dirty="0"/>
              <a:t> </a:t>
            </a:r>
            <a:r>
              <a:rPr lang="en-MY" dirty="0" err="1"/>
              <a:t>ada</a:t>
            </a:r>
            <a:r>
              <a:rPr lang="en-MY" dirty="0"/>
              <a:t> </a:t>
            </a:r>
            <a:r>
              <a:rPr lang="en-MY" dirty="0" err="1"/>
              <a:t>rosak</a:t>
            </a:r>
            <a:r>
              <a:rPr lang="en-MY" dirty="0"/>
              <a:t> lupus </a:t>
            </a:r>
            <a:r>
              <a:rPr lang="en-MY" dirty="0" err="1"/>
              <a:t>atau</a:t>
            </a:r>
            <a:r>
              <a:rPr lang="en-MY" dirty="0"/>
              <a:t> </a:t>
            </a:r>
            <a:r>
              <a:rPr lang="en-MY" dirty="0" err="1"/>
              <a:t>pembelian</a:t>
            </a:r>
            <a:r>
              <a:rPr lang="en-MY" dirty="0"/>
              <a:t> </a:t>
            </a:r>
            <a:r>
              <a:rPr lang="en-MY" dirty="0" err="1"/>
              <a:t>baru</a:t>
            </a:r>
            <a:endParaRPr lang="en-MY" dirty="0"/>
          </a:p>
          <a:p>
            <a:pPr>
              <a:lnSpc>
                <a:spcPct val="150000"/>
              </a:lnSpc>
              <a:spcBef>
                <a:spcPts val="0"/>
              </a:spcBef>
              <a:buClr>
                <a:schemeClr val="accent4"/>
              </a:buClr>
            </a:pPr>
            <a:r>
              <a:rPr lang="en-MY" dirty="0" err="1"/>
              <a:t>Menguruskan</a:t>
            </a:r>
            <a:r>
              <a:rPr lang="en-MY" dirty="0"/>
              <a:t> dan </a:t>
            </a:r>
            <a:r>
              <a:rPr lang="en-MY" dirty="0" err="1"/>
              <a:t>menyeliakan</a:t>
            </a:r>
            <a:r>
              <a:rPr lang="en-MY" dirty="0"/>
              <a:t> </a:t>
            </a:r>
            <a:r>
              <a:rPr lang="en-MY" dirty="0" err="1"/>
              <a:t>cuti</a:t>
            </a:r>
            <a:r>
              <a:rPr lang="en-MY" dirty="0"/>
              <a:t> </a:t>
            </a:r>
            <a:r>
              <a:rPr lang="en-MY" dirty="0" err="1"/>
              <a:t>semua</a:t>
            </a:r>
            <a:r>
              <a:rPr lang="en-MY" dirty="0"/>
              <a:t> </a:t>
            </a:r>
            <a:r>
              <a:rPr lang="en-MY" dirty="0" err="1"/>
              <a:t>anggota</a:t>
            </a:r>
            <a:r>
              <a:rPr lang="en-MY" dirty="0"/>
              <a:t> – </a:t>
            </a:r>
            <a:r>
              <a:rPr lang="en-MY" dirty="0" err="1"/>
              <a:t>untuk</a:t>
            </a:r>
            <a:r>
              <a:rPr lang="en-MY" dirty="0"/>
              <a:t> 3 unit </a:t>
            </a:r>
            <a:r>
              <a:rPr lang="en-MY" dirty="0" err="1"/>
              <a:t>makmal</a:t>
            </a:r>
            <a:endParaRPr lang="en-MY" dirty="0"/>
          </a:p>
          <a:p>
            <a:pPr>
              <a:lnSpc>
                <a:spcPct val="150000"/>
              </a:lnSpc>
              <a:spcBef>
                <a:spcPts val="0"/>
              </a:spcBef>
              <a:buClr>
                <a:schemeClr val="accent4"/>
              </a:buClr>
            </a:pPr>
            <a:r>
              <a:rPr lang="en-MY" dirty="0" err="1"/>
              <a:t>Peratus</a:t>
            </a:r>
            <a:r>
              <a:rPr lang="en-MY" dirty="0"/>
              <a:t> </a:t>
            </a:r>
            <a:r>
              <a:rPr lang="en-MY" dirty="0" err="1"/>
              <a:t>penilaian</a:t>
            </a:r>
            <a:r>
              <a:rPr lang="en-MY" dirty="0"/>
              <a:t> </a:t>
            </a:r>
            <a:r>
              <a:rPr lang="en-MY" dirty="0" err="1"/>
              <a:t>prestasi</a:t>
            </a:r>
            <a:r>
              <a:rPr lang="en-MY" dirty="0"/>
              <a:t> </a:t>
            </a:r>
            <a:r>
              <a:rPr lang="en-MY" dirty="0" err="1"/>
              <a:t>pembekal</a:t>
            </a:r>
            <a:r>
              <a:rPr lang="en-MY" dirty="0"/>
              <a:t> -  3 unit </a:t>
            </a:r>
            <a:r>
              <a:rPr lang="en-MY" dirty="0" err="1"/>
              <a:t>makmal</a:t>
            </a:r>
            <a:br>
              <a:rPr lang="en-MY" dirty="0"/>
            </a:br>
            <a:endParaRPr lang="en-MY" dirty="0"/>
          </a:p>
          <a:p>
            <a:pPr lvl="1">
              <a:lnSpc>
                <a:spcPct val="150000"/>
              </a:lnSpc>
              <a:spcBef>
                <a:spcPts val="0"/>
              </a:spcBef>
              <a:buClr>
                <a:schemeClr val="tx1"/>
              </a:buClr>
            </a:pPr>
            <a:endParaRPr lang="en-MY" dirty="0"/>
          </a:p>
        </p:txBody>
      </p:sp>
    </p:spTree>
    <p:extLst>
      <p:ext uri="{BB962C8B-B14F-4D97-AF65-F5344CB8AC3E}">
        <p14:creationId xmlns:p14="http://schemas.microsoft.com/office/powerpoint/2010/main" val="1096933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
          <a:extLst>
            <a:ext uri="{FF2B5EF4-FFF2-40B4-BE49-F238E27FC236}">
              <a16:creationId xmlns:a16="http://schemas.microsoft.com/office/drawing/2014/main" id="{CE41F3A4-5A80-C02F-1639-09785EE7C0A8}"/>
            </a:ext>
          </a:extLst>
        </p:cNvPr>
        <p:cNvGrpSpPr/>
        <p:nvPr/>
      </p:nvGrpSpPr>
      <p:grpSpPr>
        <a:xfrm>
          <a:off x="0" y="0"/>
          <a:ext cx="0" cy="0"/>
          <a:chOff x="0" y="0"/>
          <a:chExt cx="0" cy="0"/>
        </a:xfrm>
      </p:grpSpPr>
      <p:sp>
        <p:nvSpPr>
          <p:cNvPr id="181" name="Google Shape;181;g32367247128_1_36">
            <a:extLst>
              <a:ext uri="{FF2B5EF4-FFF2-40B4-BE49-F238E27FC236}">
                <a16:creationId xmlns:a16="http://schemas.microsoft.com/office/drawing/2014/main" id="{8CF171D1-A250-FBE9-15C4-56A147F9174D}"/>
              </a:ext>
            </a:extLst>
          </p:cNvPr>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82" name="Google Shape;182;g32367247128_1_36">
            <a:extLst>
              <a:ext uri="{FF2B5EF4-FFF2-40B4-BE49-F238E27FC236}">
                <a16:creationId xmlns:a16="http://schemas.microsoft.com/office/drawing/2014/main" id="{5D405FD1-C84D-E244-FCF1-EF1DC7F7FEC1}"/>
              </a:ext>
            </a:extLst>
          </p:cNvPr>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83" name="Google Shape;183;g32367247128_1_36">
            <a:extLst>
              <a:ext uri="{FF2B5EF4-FFF2-40B4-BE49-F238E27FC236}">
                <a16:creationId xmlns:a16="http://schemas.microsoft.com/office/drawing/2014/main" id="{109FC84A-40A5-C955-0087-A29BA2569A34}"/>
              </a:ext>
            </a:extLst>
          </p:cNvPr>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84" name="Google Shape;184;g32367247128_1_36">
            <a:extLst>
              <a:ext uri="{FF2B5EF4-FFF2-40B4-BE49-F238E27FC236}">
                <a16:creationId xmlns:a16="http://schemas.microsoft.com/office/drawing/2014/main" id="{816E069A-6646-137C-48EA-C90F85EAC745}"/>
              </a:ext>
            </a:extLst>
          </p:cNvPr>
          <p:cNvSpPr/>
          <p:nvPr/>
        </p:nvSpPr>
        <p:spPr>
          <a:xfrm>
            <a:off x="1" y="1762067"/>
            <a:ext cx="12192417" cy="5095933"/>
          </a:xfrm>
          <a:custGeom>
            <a:avLst/>
            <a:gdLst/>
            <a:ahLst/>
            <a:cxnLst/>
            <a:rect l="l" t="t" r="r" b="b"/>
            <a:pathLst>
              <a:path w="12192417" h="5095933" extrusionOk="0">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85" name="Google Shape;185;g32367247128_1_36">
            <a:extLst>
              <a:ext uri="{FF2B5EF4-FFF2-40B4-BE49-F238E27FC236}">
                <a16:creationId xmlns:a16="http://schemas.microsoft.com/office/drawing/2014/main" id="{EEE5E4FD-227E-81B6-C858-265F81891BC1}"/>
              </a:ext>
            </a:extLst>
          </p:cNvPr>
          <p:cNvSpPr txBox="1">
            <a:spLocks noGrp="1"/>
          </p:cNvSpPr>
          <p:nvPr>
            <p:ph type="title"/>
          </p:nvPr>
        </p:nvSpPr>
        <p:spPr>
          <a:xfrm>
            <a:off x="1103312" y="452718"/>
            <a:ext cx="8947500" cy="14004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4200"/>
              <a:buFont typeface="Century Gothic"/>
              <a:buNone/>
            </a:pPr>
            <a:r>
              <a:rPr lang="en-US">
                <a:solidFill>
                  <a:srgbClr val="FFFFFF"/>
                </a:solidFill>
              </a:rPr>
              <a:t>Pengurusan Makmal HMT</a:t>
            </a:r>
            <a:endParaRPr>
              <a:solidFill>
                <a:srgbClr val="FFFFFF"/>
              </a:solidFill>
            </a:endParaRPr>
          </a:p>
        </p:txBody>
      </p:sp>
      <p:sp>
        <p:nvSpPr>
          <p:cNvPr id="186" name="Google Shape;186;g32367247128_1_36">
            <a:extLst>
              <a:ext uri="{FF2B5EF4-FFF2-40B4-BE49-F238E27FC236}">
                <a16:creationId xmlns:a16="http://schemas.microsoft.com/office/drawing/2014/main" id="{4F0FED56-D6AE-737C-4481-FA9CCDCD5FA5}"/>
              </a:ext>
            </a:extLst>
          </p:cNvPr>
          <p:cNvSpPr txBox="1">
            <a:spLocks noGrp="1"/>
          </p:cNvSpPr>
          <p:nvPr>
            <p:ph type="body" idx="1"/>
          </p:nvPr>
        </p:nvSpPr>
        <p:spPr>
          <a:xfrm>
            <a:off x="992100" y="2362724"/>
            <a:ext cx="10207800" cy="4409267"/>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SzPts val="1600"/>
              <a:buNone/>
            </a:pPr>
            <a:r>
              <a:rPr lang="en-US" dirty="0"/>
              <a:t>PENOLONG PEGAWAI FARMASI U6</a:t>
            </a:r>
            <a:endParaRPr dirty="0"/>
          </a:p>
          <a:p>
            <a:pPr>
              <a:lnSpc>
                <a:spcPct val="150000"/>
              </a:lnSpc>
              <a:spcBef>
                <a:spcPts val="0"/>
              </a:spcBef>
              <a:buClr>
                <a:schemeClr val="accent4"/>
              </a:buClr>
            </a:pPr>
            <a:r>
              <a:rPr lang="en-MY" dirty="0" err="1"/>
              <a:t>Pengambilan</a:t>
            </a:r>
            <a:r>
              <a:rPr lang="en-MY" dirty="0"/>
              <a:t> </a:t>
            </a:r>
            <a:r>
              <a:rPr lang="en-MY" dirty="0" err="1"/>
              <a:t>sampel</a:t>
            </a:r>
            <a:endParaRPr lang="en-MY" dirty="0"/>
          </a:p>
          <a:p>
            <a:pPr>
              <a:lnSpc>
                <a:spcPct val="150000"/>
              </a:lnSpc>
              <a:spcBef>
                <a:spcPts val="0"/>
              </a:spcBef>
              <a:buClr>
                <a:schemeClr val="accent4"/>
              </a:buClr>
            </a:pPr>
            <a:r>
              <a:rPr lang="en-MY" dirty="0" err="1"/>
              <a:t>Pelupusan</a:t>
            </a:r>
            <a:r>
              <a:rPr lang="en-MY" dirty="0"/>
              <a:t> </a:t>
            </a:r>
            <a:r>
              <a:rPr lang="en-MY" dirty="0" err="1"/>
              <a:t>sampel</a:t>
            </a:r>
            <a:endParaRPr lang="en-MY" dirty="0"/>
          </a:p>
          <a:p>
            <a:pPr>
              <a:lnSpc>
                <a:spcPct val="150000"/>
              </a:lnSpc>
              <a:spcBef>
                <a:spcPts val="0"/>
              </a:spcBef>
              <a:buClr>
                <a:schemeClr val="accent4"/>
              </a:buClr>
            </a:pPr>
            <a:r>
              <a:rPr lang="en-MY" dirty="0" err="1"/>
              <a:t>Pemantauan</a:t>
            </a:r>
            <a:r>
              <a:rPr lang="en-MY" dirty="0"/>
              <a:t> </a:t>
            </a:r>
            <a:r>
              <a:rPr lang="en-MY" dirty="0" err="1"/>
              <a:t>alat</a:t>
            </a:r>
            <a:r>
              <a:rPr lang="en-MY" dirty="0"/>
              <a:t> </a:t>
            </a:r>
            <a:r>
              <a:rPr lang="en-MY" dirty="0" err="1"/>
              <a:t>verifikasi</a:t>
            </a:r>
            <a:r>
              <a:rPr lang="en-MY" dirty="0"/>
              <a:t> </a:t>
            </a:r>
            <a:r>
              <a:rPr lang="en-MY" dirty="0" err="1"/>
              <a:t>radas</a:t>
            </a:r>
            <a:r>
              <a:rPr lang="en-MY" dirty="0"/>
              <a:t> dan emergency shower</a:t>
            </a:r>
          </a:p>
          <a:p>
            <a:pPr>
              <a:lnSpc>
                <a:spcPct val="150000"/>
              </a:lnSpc>
              <a:spcBef>
                <a:spcPts val="0"/>
              </a:spcBef>
              <a:buClr>
                <a:schemeClr val="accent4"/>
              </a:buClr>
            </a:pPr>
            <a:r>
              <a:rPr lang="en-MY" dirty="0" err="1"/>
              <a:t>Aktiviti</a:t>
            </a:r>
            <a:r>
              <a:rPr lang="en-MY" dirty="0"/>
              <a:t> </a:t>
            </a:r>
            <a:r>
              <a:rPr lang="en-MY" dirty="0" err="1"/>
              <a:t>pengurusan</a:t>
            </a:r>
            <a:r>
              <a:rPr lang="en-MY" dirty="0"/>
              <a:t> </a:t>
            </a:r>
            <a:r>
              <a:rPr lang="en-MY" dirty="0" err="1"/>
              <a:t>pengambilan</a:t>
            </a:r>
            <a:r>
              <a:rPr lang="en-MY" dirty="0"/>
              <a:t> </a:t>
            </a:r>
            <a:r>
              <a:rPr lang="en-MY" dirty="0" err="1"/>
              <a:t>keperluan</a:t>
            </a:r>
            <a:r>
              <a:rPr lang="en-MY" dirty="0"/>
              <a:t> </a:t>
            </a:r>
            <a:r>
              <a:rPr lang="en-MY" dirty="0" err="1"/>
              <a:t>makmal</a:t>
            </a:r>
            <a:endParaRPr lang="en-MY" dirty="0"/>
          </a:p>
          <a:p>
            <a:pPr>
              <a:lnSpc>
                <a:spcPct val="150000"/>
              </a:lnSpc>
              <a:spcBef>
                <a:spcPts val="0"/>
              </a:spcBef>
              <a:buClr>
                <a:schemeClr val="accent4"/>
              </a:buClr>
            </a:pPr>
            <a:r>
              <a:rPr lang="en-MY" dirty="0" err="1"/>
              <a:t>Bilangan</a:t>
            </a:r>
            <a:r>
              <a:rPr lang="en-MY" dirty="0"/>
              <a:t> </a:t>
            </a:r>
            <a:r>
              <a:rPr lang="en-MY" dirty="0" err="1"/>
              <a:t>semakan</a:t>
            </a:r>
            <a:r>
              <a:rPr lang="en-MY" dirty="0"/>
              <a:t> </a:t>
            </a:r>
            <a:r>
              <a:rPr lang="en-MY" dirty="0" err="1"/>
              <a:t>stok</a:t>
            </a:r>
            <a:r>
              <a:rPr lang="en-MY" dirty="0"/>
              <a:t> </a:t>
            </a:r>
            <a:r>
              <a:rPr lang="en-MY" dirty="0" err="1"/>
              <a:t>makmal</a:t>
            </a:r>
            <a:endParaRPr lang="en-MY" dirty="0"/>
          </a:p>
          <a:p>
            <a:pPr>
              <a:lnSpc>
                <a:spcPct val="150000"/>
              </a:lnSpc>
              <a:spcBef>
                <a:spcPts val="0"/>
              </a:spcBef>
              <a:buClr>
                <a:schemeClr val="accent4"/>
              </a:buClr>
            </a:pPr>
            <a:r>
              <a:rPr lang="en-MY" dirty="0" err="1"/>
              <a:t>Kemaskini</a:t>
            </a:r>
            <a:r>
              <a:rPr lang="en-MY" dirty="0"/>
              <a:t> </a:t>
            </a:r>
            <a:r>
              <a:rPr lang="en-MY" dirty="0" err="1"/>
              <a:t>maklumat</a:t>
            </a:r>
            <a:r>
              <a:rPr lang="en-MY" dirty="0"/>
              <a:t> </a:t>
            </a:r>
            <a:r>
              <a:rPr lang="en-MY" dirty="0" err="1"/>
              <a:t>statistik</a:t>
            </a:r>
            <a:r>
              <a:rPr lang="en-MY" dirty="0"/>
              <a:t> worksheet </a:t>
            </a:r>
            <a:r>
              <a:rPr lang="en-MY" dirty="0" err="1"/>
              <a:t>dalam</a:t>
            </a:r>
            <a:r>
              <a:rPr lang="en-MY" dirty="0"/>
              <a:t> PKK Samba</a:t>
            </a:r>
          </a:p>
          <a:p>
            <a:pPr>
              <a:lnSpc>
                <a:spcPct val="150000"/>
              </a:lnSpc>
              <a:spcBef>
                <a:spcPts val="0"/>
              </a:spcBef>
              <a:buClr>
                <a:schemeClr val="accent4"/>
              </a:buClr>
            </a:pPr>
            <a:r>
              <a:rPr lang="en-MY" dirty="0"/>
              <a:t>Digestion dan </a:t>
            </a:r>
            <a:r>
              <a:rPr lang="en-MY" dirty="0" err="1"/>
              <a:t>analisis</a:t>
            </a:r>
            <a:r>
              <a:rPr lang="en-MY" dirty="0"/>
              <a:t> ICP-MS – </a:t>
            </a:r>
            <a:r>
              <a:rPr lang="en-MY" dirty="0" err="1"/>
              <a:t>bila</a:t>
            </a:r>
            <a:r>
              <a:rPr lang="en-MY" dirty="0"/>
              <a:t> </a:t>
            </a:r>
            <a:r>
              <a:rPr lang="en-MY" dirty="0" err="1"/>
              <a:t>perlu</a:t>
            </a:r>
            <a:br>
              <a:rPr lang="en-MY" dirty="0"/>
            </a:br>
            <a:endParaRPr lang="en-MY" dirty="0"/>
          </a:p>
          <a:p>
            <a:pPr lvl="1">
              <a:lnSpc>
                <a:spcPct val="150000"/>
              </a:lnSpc>
              <a:spcBef>
                <a:spcPts val="0"/>
              </a:spcBef>
              <a:buClr>
                <a:schemeClr val="tx1"/>
              </a:buClr>
            </a:pPr>
            <a:endParaRPr lang="en-MY" dirty="0"/>
          </a:p>
        </p:txBody>
      </p:sp>
    </p:spTree>
    <p:extLst>
      <p:ext uri="{BB962C8B-B14F-4D97-AF65-F5344CB8AC3E}">
        <p14:creationId xmlns:p14="http://schemas.microsoft.com/office/powerpoint/2010/main" val="3510548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
        <p:cNvGrpSpPr/>
        <p:nvPr/>
      </p:nvGrpSpPr>
      <p:grpSpPr>
        <a:xfrm>
          <a:off x="0" y="0"/>
          <a:ext cx="0" cy="0"/>
          <a:chOff x="0" y="0"/>
          <a:chExt cx="0" cy="0"/>
        </a:xfrm>
      </p:grpSpPr>
      <p:sp>
        <p:nvSpPr>
          <p:cNvPr id="181" name="Google Shape;181;g32367247128_1_36"/>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82" name="Google Shape;182;g32367247128_1_36"/>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83" name="Google Shape;183;g32367247128_1_36"/>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84" name="Google Shape;184;g32367247128_1_36"/>
          <p:cNvSpPr/>
          <p:nvPr/>
        </p:nvSpPr>
        <p:spPr>
          <a:xfrm>
            <a:off x="1" y="1762067"/>
            <a:ext cx="12192417" cy="5095933"/>
          </a:xfrm>
          <a:custGeom>
            <a:avLst/>
            <a:gdLst/>
            <a:ahLst/>
            <a:cxnLst/>
            <a:rect l="l" t="t" r="r" b="b"/>
            <a:pathLst>
              <a:path w="12192417" h="5095933" extrusionOk="0">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85" name="Google Shape;185;g32367247128_1_36"/>
          <p:cNvSpPr txBox="1">
            <a:spLocks noGrp="1"/>
          </p:cNvSpPr>
          <p:nvPr>
            <p:ph type="title"/>
          </p:nvPr>
        </p:nvSpPr>
        <p:spPr>
          <a:xfrm>
            <a:off x="1103312" y="452718"/>
            <a:ext cx="8947500" cy="14004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4200"/>
              <a:buFont typeface="Century Gothic"/>
              <a:buNone/>
            </a:pPr>
            <a:r>
              <a:rPr lang="en-US">
                <a:solidFill>
                  <a:srgbClr val="FFFFFF"/>
                </a:solidFill>
              </a:rPr>
              <a:t>Pengurusan Makmal HMT</a:t>
            </a:r>
            <a:endParaRPr>
              <a:solidFill>
                <a:srgbClr val="FFFFFF"/>
              </a:solidFill>
            </a:endParaRPr>
          </a:p>
        </p:txBody>
      </p:sp>
      <p:sp>
        <p:nvSpPr>
          <p:cNvPr id="186" name="Google Shape;186;g32367247128_1_36"/>
          <p:cNvSpPr txBox="1">
            <a:spLocks noGrp="1"/>
          </p:cNvSpPr>
          <p:nvPr>
            <p:ph type="body" idx="1"/>
          </p:nvPr>
        </p:nvSpPr>
        <p:spPr>
          <a:xfrm>
            <a:off x="992100" y="2362724"/>
            <a:ext cx="10207800" cy="4409267"/>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SzPts val="1600"/>
              <a:buNone/>
            </a:pPr>
            <a:r>
              <a:rPr lang="en-MY" dirty="0"/>
              <a:t>PEMBANTU PERAWATAN KESIHATAN U1</a:t>
            </a:r>
            <a:endParaRPr dirty="0"/>
          </a:p>
          <a:p>
            <a:pPr>
              <a:lnSpc>
                <a:spcPct val="150000"/>
              </a:lnSpc>
              <a:spcBef>
                <a:spcPts val="0"/>
              </a:spcBef>
              <a:buClr>
                <a:schemeClr val="accent4"/>
              </a:buClr>
            </a:pPr>
            <a:r>
              <a:rPr lang="en-MY" dirty="0" err="1"/>
              <a:t>Pengambilan</a:t>
            </a:r>
            <a:r>
              <a:rPr lang="en-MY" dirty="0"/>
              <a:t> </a:t>
            </a:r>
            <a:r>
              <a:rPr lang="en-MY" dirty="0" err="1"/>
              <a:t>sampel</a:t>
            </a:r>
            <a:endParaRPr lang="en-MY" dirty="0"/>
          </a:p>
          <a:p>
            <a:pPr>
              <a:lnSpc>
                <a:spcPct val="150000"/>
              </a:lnSpc>
              <a:spcBef>
                <a:spcPts val="0"/>
              </a:spcBef>
              <a:buClr>
                <a:schemeClr val="accent4"/>
              </a:buClr>
            </a:pPr>
            <a:r>
              <a:rPr lang="en-MY" dirty="0" err="1"/>
              <a:t>Pelupusan</a:t>
            </a:r>
            <a:r>
              <a:rPr lang="en-MY" dirty="0"/>
              <a:t> </a:t>
            </a:r>
            <a:r>
              <a:rPr lang="en-MY" dirty="0" err="1"/>
              <a:t>sampel</a:t>
            </a:r>
            <a:endParaRPr lang="en-MY" dirty="0"/>
          </a:p>
          <a:p>
            <a:pPr>
              <a:lnSpc>
                <a:spcPct val="150000"/>
              </a:lnSpc>
              <a:spcBef>
                <a:spcPts val="0"/>
              </a:spcBef>
              <a:buClr>
                <a:schemeClr val="accent4"/>
              </a:buClr>
            </a:pPr>
            <a:r>
              <a:rPr lang="en-MY" dirty="0" err="1"/>
              <a:t>Mencuci</a:t>
            </a:r>
            <a:r>
              <a:rPr lang="en-MY" dirty="0"/>
              <a:t> </a:t>
            </a:r>
            <a:r>
              <a:rPr lang="en-MY" dirty="0" err="1"/>
              <a:t>peralatan</a:t>
            </a:r>
            <a:r>
              <a:rPr lang="en-MY" dirty="0"/>
              <a:t> </a:t>
            </a:r>
            <a:r>
              <a:rPr lang="en-MY" dirty="0" err="1"/>
              <a:t>radas</a:t>
            </a:r>
            <a:r>
              <a:rPr lang="en-MY" dirty="0"/>
              <a:t> </a:t>
            </a:r>
            <a:r>
              <a:rPr lang="en-MY" dirty="0" err="1"/>
              <a:t>makmal</a:t>
            </a:r>
            <a:endParaRPr lang="en-MY" dirty="0"/>
          </a:p>
          <a:p>
            <a:pPr>
              <a:lnSpc>
                <a:spcPct val="150000"/>
              </a:lnSpc>
              <a:spcBef>
                <a:spcPts val="0"/>
              </a:spcBef>
              <a:buClr>
                <a:schemeClr val="accent4"/>
              </a:buClr>
            </a:pPr>
            <a:r>
              <a:rPr lang="en-MY" dirty="0"/>
              <a:t>Dispatch </a:t>
            </a:r>
            <a:r>
              <a:rPr lang="en-MY" dirty="0" err="1"/>
              <a:t>dokumen</a:t>
            </a:r>
            <a:r>
              <a:rPr lang="en-MY" dirty="0"/>
              <a:t> dan </a:t>
            </a:r>
            <a:r>
              <a:rPr lang="en-MY" dirty="0" err="1"/>
              <a:t>alat</a:t>
            </a:r>
            <a:r>
              <a:rPr lang="en-MY" dirty="0"/>
              <a:t> </a:t>
            </a:r>
            <a:r>
              <a:rPr lang="en-MY" dirty="0" err="1"/>
              <a:t>keperluan</a:t>
            </a:r>
            <a:r>
              <a:rPr lang="en-MY" dirty="0"/>
              <a:t> </a:t>
            </a:r>
            <a:r>
              <a:rPr lang="en-MY" dirty="0" err="1"/>
              <a:t>makmal</a:t>
            </a:r>
            <a:endParaRPr lang="en-MY" dirty="0"/>
          </a:p>
          <a:p>
            <a:pPr>
              <a:lnSpc>
                <a:spcPct val="150000"/>
              </a:lnSpc>
              <a:spcBef>
                <a:spcPts val="0"/>
              </a:spcBef>
              <a:buClr>
                <a:schemeClr val="accent4"/>
              </a:buClr>
            </a:pPr>
            <a:r>
              <a:rPr lang="en-MY" dirty="0" err="1"/>
              <a:t>Penggantian</a:t>
            </a:r>
            <a:r>
              <a:rPr lang="en-MY" dirty="0"/>
              <a:t> </a:t>
            </a:r>
            <a:r>
              <a:rPr lang="en-MY" dirty="0" err="1"/>
              <a:t>tugas</a:t>
            </a:r>
            <a:r>
              <a:rPr lang="en-MY" dirty="0"/>
              <a:t> PPK lain</a:t>
            </a:r>
          </a:p>
          <a:p>
            <a:pPr>
              <a:lnSpc>
                <a:spcPct val="150000"/>
              </a:lnSpc>
              <a:spcBef>
                <a:spcPts val="0"/>
              </a:spcBef>
              <a:buClr>
                <a:schemeClr val="accent4"/>
              </a:buClr>
            </a:pPr>
            <a:r>
              <a:rPr lang="en-MY" dirty="0" err="1"/>
              <a:t>Pengambilan</a:t>
            </a:r>
            <a:r>
              <a:rPr lang="en-MY" dirty="0"/>
              <a:t> </a:t>
            </a:r>
            <a:r>
              <a:rPr lang="en-MY" dirty="0" err="1"/>
              <a:t>keperluan</a:t>
            </a:r>
            <a:r>
              <a:rPr lang="en-MY" dirty="0"/>
              <a:t> </a:t>
            </a:r>
            <a:r>
              <a:rPr lang="en-MY" dirty="0" err="1"/>
              <a:t>makmal</a:t>
            </a:r>
            <a:r>
              <a:rPr lang="en-MY" dirty="0"/>
              <a:t> </a:t>
            </a:r>
            <a:r>
              <a:rPr lang="en-MY" dirty="0" err="1"/>
              <a:t>bahan</a:t>
            </a:r>
            <a:r>
              <a:rPr lang="en-MY" dirty="0"/>
              <a:t> </a:t>
            </a:r>
            <a:r>
              <a:rPr lang="en-MY" dirty="0" err="1"/>
              <a:t>kimia</a:t>
            </a:r>
            <a:r>
              <a:rPr lang="en-MY" dirty="0"/>
              <a:t> dan etc.</a:t>
            </a:r>
          </a:p>
          <a:p>
            <a:pPr>
              <a:lnSpc>
                <a:spcPct val="150000"/>
              </a:lnSpc>
              <a:spcBef>
                <a:spcPts val="0"/>
              </a:spcBef>
              <a:buClr>
                <a:schemeClr val="accent4"/>
              </a:buClr>
            </a:pPr>
            <a:r>
              <a:rPr lang="en-MY" dirty="0" err="1"/>
              <a:t>Pelupusan</a:t>
            </a:r>
            <a:r>
              <a:rPr lang="en-MY" dirty="0"/>
              <a:t> </a:t>
            </a:r>
            <a:r>
              <a:rPr lang="en-MY" dirty="0" err="1"/>
              <a:t>sisa</a:t>
            </a:r>
            <a:r>
              <a:rPr lang="en-MY" dirty="0"/>
              <a:t> </a:t>
            </a:r>
            <a:r>
              <a:rPr lang="en-MY" dirty="0" err="1"/>
              <a:t>toksik</a:t>
            </a:r>
            <a:r>
              <a:rPr lang="en-MY" dirty="0"/>
              <a:t> </a:t>
            </a:r>
            <a:r>
              <a:rPr lang="en-MY" dirty="0" err="1"/>
              <a:t>sampel</a:t>
            </a:r>
            <a:r>
              <a:rPr lang="en-MY" dirty="0"/>
              <a:t> dan </a:t>
            </a:r>
            <a:r>
              <a:rPr lang="en-MY" dirty="0" err="1"/>
              <a:t>reagen</a:t>
            </a:r>
            <a:br>
              <a:rPr lang="en-MY" dirty="0"/>
            </a:br>
            <a:endParaRPr lang="en-MY" dirty="0"/>
          </a:p>
          <a:p>
            <a:pPr lvl="1">
              <a:lnSpc>
                <a:spcPct val="150000"/>
              </a:lnSpc>
              <a:spcBef>
                <a:spcPts val="0"/>
              </a:spcBef>
              <a:buClr>
                <a:schemeClr val="tx1"/>
              </a:buClr>
            </a:pPr>
            <a:endParaRPr lang="en-MY"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0"/>
        <p:cNvGrpSpPr/>
        <p:nvPr/>
      </p:nvGrpSpPr>
      <p:grpSpPr>
        <a:xfrm>
          <a:off x="0" y="0"/>
          <a:ext cx="0" cy="0"/>
          <a:chOff x="0" y="0"/>
          <a:chExt cx="0" cy="0"/>
        </a:xfrm>
      </p:grpSpPr>
      <p:sp>
        <p:nvSpPr>
          <p:cNvPr id="191" name="Google Shape;191;g32367247128_1_0"/>
          <p:cNvSpPr/>
          <p:nvPr/>
        </p:nvSpPr>
        <p:spPr>
          <a:xfrm>
            <a:off x="0" y="-1"/>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92" name="Google Shape;192;g32367247128_1_0"/>
          <p:cNvSpPr txBox="1">
            <a:spLocks noGrp="1"/>
          </p:cNvSpPr>
          <p:nvPr>
            <p:ph type="title"/>
          </p:nvPr>
        </p:nvSpPr>
        <p:spPr>
          <a:xfrm>
            <a:off x="643855" y="1447800"/>
            <a:ext cx="3108600" cy="4572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2F2F2"/>
              </a:buClr>
              <a:buSzPts val="3200"/>
              <a:buFont typeface="Century Gothic"/>
              <a:buNone/>
            </a:pPr>
            <a:r>
              <a:rPr lang="en-US" sz="3200" dirty="0">
                <a:solidFill>
                  <a:srgbClr val="F2F2F2"/>
                </a:solidFill>
              </a:rPr>
              <a:t>Workflow HMT</a:t>
            </a:r>
            <a:br>
              <a:rPr lang="en-US" sz="3200" dirty="0">
                <a:solidFill>
                  <a:srgbClr val="F2F2F2"/>
                </a:solidFill>
              </a:rPr>
            </a:br>
            <a:r>
              <a:rPr lang="en-US" sz="3200" dirty="0" err="1">
                <a:solidFill>
                  <a:srgbClr val="F2F2F2"/>
                </a:solidFill>
              </a:rPr>
              <a:t>Penolong</a:t>
            </a:r>
            <a:r>
              <a:rPr lang="en-US" sz="3200" dirty="0">
                <a:solidFill>
                  <a:srgbClr val="F2F2F2"/>
                </a:solidFill>
              </a:rPr>
              <a:t> </a:t>
            </a:r>
            <a:r>
              <a:rPr lang="en-US" sz="3200" dirty="0" err="1">
                <a:solidFill>
                  <a:srgbClr val="F2F2F2"/>
                </a:solidFill>
              </a:rPr>
              <a:t>Pegawai</a:t>
            </a:r>
            <a:r>
              <a:rPr lang="en-US" sz="3200" dirty="0">
                <a:solidFill>
                  <a:srgbClr val="F2F2F2"/>
                </a:solidFill>
              </a:rPr>
              <a:t> </a:t>
            </a:r>
            <a:r>
              <a:rPr lang="en-US" sz="3200" dirty="0" err="1">
                <a:solidFill>
                  <a:srgbClr val="F2F2F2"/>
                </a:solidFill>
              </a:rPr>
              <a:t>Farmasi</a:t>
            </a:r>
            <a:r>
              <a:rPr lang="en-US" sz="3200" dirty="0">
                <a:solidFill>
                  <a:srgbClr val="F2F2F2"/>
                </a:solidFill>
              </a:rPr>
              <a:t> U5</a:t>
            </a:r>
            <a:endParaRPr sz="3200" dirty="0">
              <a:solidFill>
                <a:srgbClr val="F2F2F2"/>
              </a:solidFill>
            </a:endParaRPr>
          </a:p>
        </p:txBody>
      </p:sp>
      <p:sp>
        <p:nvSpPr>
          <p:cNvPr id="193" name="Google Shape;193;g32367247128_1_0"/>
          <p:cNvSpPr/>
          <p:nvPr/>
        </p:nvSpPr>
        <p:spPr>
          <a:xfrm>
            <a:off x="4161310" y="0"/>
            <a:ext cx="8030690" cy="6858000"/>
          </a:xfrm>
          <a:custGeom>
            <a:avLst/>
            <a:gdLst/>
            <a:ahLst/>
            <a:cxnLst/>
            <a:rect l="l" t="t" r="r" b="b"/>
            <a:pathLst>
              <a:path w="8030690" h="6858000" extrusionOk="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94" name="Google Shape;194;g32367247128_1_0"/>
          <p:cNvSpPr/>
          <p:nvPr/>
        </p:nvSpPr>
        <p:spPr>
          <a:xfrm>
            <a:off x="394811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95" name="Google Shape;195;g32367247128_1_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196" name="Google Shape;196;g32367247128_1_0"/>
          <p:cNvGrpSpPr/>
          <p:nvPr/>
        </p:nvGrpSpPr>
        <p:grpSpPr>
          <a:xfrm>
            <a:off x="5048250" y="1448358"/>
            <a:ext cx="6496200" cy="5111062"/>
            <a:chOff x="0" y="558"/>
            <a:chExt cx="6496200" cy="4570907"/>
          </a:xfrm>
        </p:grpSpPr>
        <p:cxnSp>
          <p:nvCxnSpPr>
            <p:cNvPr id="197" name="Google Shape;197;g32367247128_1_0"/>
            <p:cNvCxnSpPr/>
            <p:nvPr/>
          </p:nvCxnSpPr>
          <p:spPr>
            <a:xfrm>
              <a:off x="0" y="558"/>
              <a:ext cx="6496200" cy="0"/>
            </a:xfrm>
            <a:prstGeom prst="straightConnector1">
              <a:avLst/>
            </a:prstGeom>
            <a:gradFill>
              <a:gsLst>
                <a:gs pos="0">
                  <a:srgbClr val="EC8150"/>
                </a:gs>
                <a:gs pos="100000">
                  <a:srgbClr val="BA4E0C"/>
                </a:gs>
              </a:gsLst>
              <a:lin ang="5400012" scaled="0"/>
            </a:gradFill>
            <a:ln w="9525" cap="rnd" cmpd="sng">
              <a:solidFill>
                <a:srgbClr val="E96210"/>
              </a:solidFill>
              <a:prstDash val="solid"/>
              <a:round/>
              <a:headEnd type="none" w="sm" len="sm"/>
              <a:tailEnd type="none" w="sm" len="sm"/>
            </a:ln>
            <a:effectLst>
              <a:outerShdw blurRad="38100" dist="25400" dir="5400000" rotWithShape="0">
                <a:srgbClr val="000000">
                  <a:alpha val="44710"/>
                </a:srgbClr>
              </a:outerShdw>
            </a:effectLst>
          </p:spPr>
        </p:cxnSp>
        <p:sp>
          <p:nvSpPr>
            <p:cNvPr id="198" name="Google Shape;198;g32367247128_1_0"/>
            <p:cNvSpPr/>
            <p:nvPr/>
          </p:nvSpPr>
          <p:spPr>
            <a:xfrm>
              <a:off x="0" y="558"/>
              <a:ext cx="6496200" cy="50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g32367247128_1_0"/>
            <p:cNvSpPr txBox="1"/>
            <p:nvPr/>
          </p:nvSpPr>
          <p:spPr>
            <a:xfrm>
              <a:off x="0" y="558"/>
              <a:ext cx="6496200" cy="507900"/>
            </a:xfrm>
            <a:prstGeom prst="rect">
              <a:avLst/>
            </a:prstGeom>
            <a:noFill/>
            <a:ln>
              <a:noFill/>
            </a:ln>
          </p:spPr>
          <p:txBody>
            <a:bodyPr spcFirstLastPara="1" wrap="square" lIns="87625" tIns="87625" rIns="87625" bIns="87625" anchor="t" anchorCtr="0">
              <a:noAutofit/>
            </a:bodyPr>
            <a:lstStyle/>
            <a:p>
              <a:pPr marL="0" marR="0" lvl="0" indent="0" algn="l" rtl="0">
                <a:lnSpc>
                  <a:spcPct val="90000"/>
                </a:lnSpc>
                <a:spcBef>
                  <a:spcPts val="0"/>
                </a:spcBef>
                <a:spcAft>
                  <a:spcPts val="0"/>
                </a:spcAft>
                <a:buClr>
                  <a:schemeClr val="dk1"/>
                </a:buClr>
                <a:buSzPts val="2300"/>
                <a:buFont typeface="Century Gothic"/>
                <a:buNone/>
              </a:pPr>
              <a:r>
                <a:rPr lang="en-US" sz="2300" b="1" i="0">
                  <a:solidFill>
                    <a:schemeClr val="dk1"/>
                  </a:solidFill>
                  <a:latin typeface="Century Gothic"/>
                  <a:ea typeface="Century Gothic"/>
                  <a:cs typeface="Century Gothic"/>
                  <a:sym typeface="Century Gothic"/>
                </a:rPr>
                <a:t>Rupabentuk Fizikal</a:t>
              </a:r>
              <a:endParaRPr sz="2300" b="1">
                <a:solidFill>
                  <a:schemeClr val="dk1"/>
                </a:solidFill>
                <a:latin typeface="Century Gothic"/>
                <a:ea typeface="Century Gothic"/>
                <a:cs typeface="Century Gothic"/>
                <a:sym typeface="Century Gothic"/>
              </a:endParaRPr>
            </a:p>
          </p:txBody>
        </p:sp>
        <p:cxnSp>
          <p:nvCxnSpPr>
            <p:cNvPr id="200" name="Google Shape;200;g32367247128_1_0"/>
            <p:cNvCxnSpPr/>
            <p:nvPr/>
          </p:nvCxnSpPr>
          <p:spPr>
            <a:xfrm>
              <a:off x="0" y="508434"/>
              <a:ext cx="6496200" cy="0"/>
            </a:xfrm>
            <a:prstGeom prst="straightConnector1">
              <a:avLst/>
            </a:prstGeom>
            <a:gradFill>
              <a:gsLst>
                <a:gs pos="0">
                  <a:srgbClr val="ED8A51"/>
                </a:gs>
                <a:gs pos="100000">
                  <a:srgbClr val="BB570E"/>
                </a:gs>
              </a:gsLst>
              <a:lin ang="5400012" scaled="0"/>
            </a:gradFill>
            <a:ln w="9525" cap="rnd" cmpd="sng">
              <a:solidFill>
                <a:srgbClr val="EA6E12"/>
              </a:solidFill>
              <a:prstDash val="solid"/>
              <a:round/>
              <a:headEnd type="none" w="sm" len="sm"/>
              <a:tailEnd type="none" w="sm" len="sm"/>
            </a:ln>
            <a:effectLst>
              <a:outerShdw blurRad="38100" dist="25400" dir="5400000" rotWithShape="0">
                <a:srgbClr val="000000">
                  <a:alpha val="44710"/>
                </a:srgbClr>
              </a:outerShdw>
            </a:effectLst>
          </p:spPr>
        </p:cxnSp>
        <p:sp>
          <p:nvSpPr>
            <p:cNvPr id="201" name="Google Shape;201;g32367247128_1_0"/>
            <p:cNvSpPr/>
            <p:nvPr/>
          </p:nvSpPr>
          <p:spPr>
            <a:xfrm>
              <a:off x="0" y="508434"/>
              <a:ext cx="6496200" cy="50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g32367247128_1_0"/>
            <p:cNvSpPr txBox="1"/>
            <p:nvPr/>
          </p:nvSpPr>
          <p:spPr>
            <a:xfrm>
              <a:off x="0" y="508434"/>
              <a:ext cx="6496200" cy="507900"/>
            </a:xfrm>
            <a:prstGeom prst="rect">
              <a:avLst/>
            </a:prstGeom>
            <a:noFill/>
            <a:ln>
              <a:noFill/>
            </a:ln>
          </p:spPr>
          <p:txBody>
            <a:bodyPr spcFirstLastPara="1" wrap="square" lIns="87625" tIns="87625" rIns="87625" bIns="87625" anchor="t" anchorCtr="0">
              <a:noAutofit/>
            </a:bodyPr>
            <a:lstStyle/>
            <a:p>
              <a:pPr marL="0" marR="0" lvl="0" indent="0" algn="l" rtl="0">
                <a:lnSpc>
                  <a:spcPct val="90000"/>
                </a:lnSpc>
                <a:spcBef>
                  <a:spcPts val="0"/>
                </a:spcBef>
                <a:spcAft>
                  <a:spcPts val="0"/>
                </a:spcAft>
                <a:buClr>
                  <a:schemeClr val="dk1"/>
                </a:buClr>
                <a:buSzPts val="2300"/>
                <a:buFont typeface="Century Gothic"/>
                <a:buNone/>
              </a:pPr>
              <a:r>
                <a:rPr lang="en-US" sz="2300" b="1" i="0">
                  <a:solidFill>
                    <a:schemeClr val="dk1"/>
                  </a:solidFill>
                  <a:latin typeface="Century Gothic"/>
                  <a:ea typeface="Century Gothic"/>
                  <a:cs typeface="Century Gothic"/>
                  <a:sym typeface="Century Gothic"/>
                </a:rPr>
                <a:t>Digestion routine</a:t>
              </a:r>
              <a:endParaRPr sz="2300" b="1">
                <a:solidFill>
                  <a:schemeClr val="dk1"/>
                </a:solidFill>
                <a:latin typeface="Century Gothic"/>
                <a:ea typeface="Century Gothic"/>
                <a:cs typeface="Century Gothic"/>
                <a:sym typeface="Century Gothic"/>
              </a:endParaRPr>
            </a:p>
          </p:txBody>
        </p:sp>
        <p:cxnSp>
          <p:nvCxnSpPr>
            <p:cNvPr id="203" name="Google Shape;203;g32367247128_1_0"/>
            <p:cNvCxnSpPr/>
            <p:nvPr/>
          </p:nvCxnSpPr>
          <p:spPr>
            <a:xfrm>
              <a:off x="0" y="1016310"/>
              <a:ext cx="6496200" cy="0"/>
            </a:xfrm>
            <a:prstGeom prst="straightConnector1">
              <a:avLst/>
            </a:prstGeom>
            <a:gradFill>
              <a:gsLst>
                <a:gs pos="0">
                  <a:srgbClr val="EE9351"/>
                </a:gs>
                <a:gs pos="100000">
                  <a:srgbClr val="BC600F"/>
                </a:gs>
              </a:gsLst>
              <a:lin ang="5400012" scaled="0"/>
            </a:gradFill>
            <a:ln w="9525" cap="rnd" cmpd="sng">
              <a:solidFill>
                <a:srgbClr val="EB7913"/>
              </a:solidFill>
              <a:prstDash val="solid"/>
              <a:round/>
              <a:headEnd type="none" w="sm" len="sm"/>
              <a:tailEnd type="none" w="sm" len="sm"/>
            </a:ln>
            <a:effectLst>
              <a:outerShdw blurRad="38100" dist="25400" dir="5400000" rotWithShape="0">
                <a:srgbClr val="000000">
                  <a:alpha val="44710"/>
                </a:srgbClr>
              </a:outerShdw>
            </a:effectLst>
          </p:spPr>
        </p:cxnSp>
        <p:sp>
          <p:nvSpPr>
            <p:cNvPr id="204" name="Google Shape;204;g32367247128_1_0"/>
            <p:cNvSpPr/>
            <p:nvPr/>
          </p:nvSpPr>
          <p:spPr>
            <a:xfrm>
              <a:off x="0" y="1016310"/>
              <a:ext cx="6496200" cy="50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32367247128_1_0"/>
            <p:cNvSpPr txBox="1"/>
            <p:nvPr/>
          </p:nvSpPr>
          <p:spPr>
            <a:xfrm>
              <a:off x="0" y="1016310"/>
              <a:ext cx="6496200" cy="507900"/>
            </a:xfrm>
            <a:prstGeom prst="rect">
              <a:avLst/>
            </a:prstGeom>
            <a:noFill/>
            <a:ln>
              <a:noFill/>
            </a:ln>
          </p:spPr>
          <p:txBody>
            <a:bodyPr spcFirstLastPara="1" wrap="square" lIns="87625" tIns="87625" rIns="87625" bIns="87625" anchor="t" anchorCtr="0">
              <a:noAutofit/>
            </a:bodyPr>
            <a:lstStyle/>
            <a:p>
              <a:pPr marL="0" marR="0" lvl="0" indent="0" algn="l" rtl="0">
                <a:lnSpc>
                  <a:spcPct val="90000"/>
                </a:lnSpc>
                <a:spcBef>
                  <a:spcPts val="0"/>
                </a:spcBef>
                <a:spcAft>
                  <a:spcPts val="0"/>
                </a:spcAft>
                <a:buClr>
                  <a:schemeClr val="dk1"/>
                </a:buClr>
                <a:buSzPts val="2300"/>
                <a:buFont typeface="Century Gothic"/>
                <a:buNone/>
              </a:pPr>
              <a:r>
                <a:rPr lang="en-US" sz="2300" b="1" i="0">
                  <a:solidFill>
                    <a:schemeClr val="dk1"/>
                  </a:solidFill>
                  <a:latin typeface="Century Gothic"/>
                  <a:ea typeface="Century Gothic"/>
                  <a:cs typeface="Century Gothic"/>
                  <a:sym typeface="Century Gothic"/>
                </a:rPr>
                <a:t>Analisis ICPMS routine</a:t>
              </a:r>
              <a:endParaRPr sz="2300" b="1">
                <a:solidFill>
                  <a:schemeClr val="dk1"/>
                </a:solidFill>
                <a:latin typeface="Century Gothic"/>
                <a:ea typeface="Century Gothic"/>
                <a:cs typeface="Century Gothic"/>
                <a:sym typeface="Century Gothic"/>
              </a:endParaRPr>
            </a:p>
          </p:txBody>
        </p:sp>
        <p:cxnSp>
          <p:nvCxnSpPr>
            <p:cNvPr id="206" name="Google Shape;206;g32367247128_1_0"/>
            <p:cNvCxnSpPr/>
            <p:nvPr/>
          </p:nvCxnSpPr>
          <p:spPr>
            <a:xfrm>
              <a:off x="0" y="1524186"/>
              <a:ext cx="6496200" cy="0"/>
            </a:xfrm>
            <a:prstGeom prst="straightConnector1">
              <a:avLst/>
            </a:prstGeom>
            <a:gradFill>
              <a:gsLst>
                <a:gs pos="0">
                  <a:srgbClr val="ED9B52"/>
                </a:gs>
                <a:gs pos="100000">
                  <a:srgbClr val="BB6810"/>
                </a:gs>
              </a:gsLst>
              <a:lin ang="5400012" scaled="0"/>
            </a:gradFill>
            <a:ln w="9525" cap="rnd" cmpd="sng">
              <a:solidFill>
                <a:srgbClr val="EA8316"/>
              </a:solidFill>
              <a:prstDash val="solid"/>
              <a:round/>
              <a:headEnd type="none" w="sm" len="sm"/>
              <a:tailEnd type="none" w="sm" len="sm"/>
            </a:ln>
            <a:effectLst>
              <a:outerShdw blurRad="38100" dist="25400" dir="5400000" rotWithShape="0">
                <a:srgbClr val="000000">
                  <a:alpha val="44710"/>
                </a:srgbClr>
              </a:outerShdw>
            </a:effectLst>
          </p:spPr>
        </p:cxnSp>
        <p:sp>
          <p:nvSpPr>
            <p:cNvPr id="207" name="Google Shape;207;g32367247128_1_0"/>
            <p:cNvSpPr/>
            <p:nvPr/>
          </p:nvSpPr>
          <p:spPr>
            <a:xfrm>
              <a:off x="0" y="1524186"/>
              <a:ext cx="6496200" cy="50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g32367247128_1_0"/>
            <p:cNvSpPr txBox="1"/>
            <p:nvPr/>
          </p:nvSpPr>
          <p:spPr>
            <a:xfrm>
              <a:off x="0" y="1524186"/>
              <a:ext cx="6496200" cy="507900"/>
            </a:xfrm>
            <a:prstGeom prst="rect">
              <a:avLst/>
            </a:prstGeom>
            <a:noFill/>
            <a:ln>
              <a:noFill/>
            </a:ln>
          </p:spPr>
          <p:txBody>
            <a:bodyPr spcFirstLastPara="1" wrap="square" lIns="87625" tIns="87625" rIns="87625" bIns="87625" anchor="t" anchorCtr="0">
              <a:noAutofit/>
            </a:bodyPr>
            <a:lstStyle/>
            <a:p>
              <a:pPr marL="0" marR="0" lvl="0" indent="0" algn="l" rtl="0">
                <a:lnSpc>
                  <a:spcPct val="90000"/>
                </a:lnSpc>
                <a:spcBef>
                  <a:spcPts val="0"/>
                </a:spcBef>
                <a:spcAft>
                  <a:spcPts val="0"/>
                </a:spcAft>
                <a:buClr>
                  <a:schemeClr val="dk1"/>
                </a:buClr>
                <a:buSzPts val="2300"/>
                <a:buFont typeface="Century Gothic"/>
                <a:buNone/>
              </a:pPr>
              <a:r>
                <a:rPr lang="en-US" sz="2300" b="1" i="0">
                  <a:solidFill>
                    <a:schemeClr val="dk1"/>
                  </a:solidFill>
                  <a:latin typeface="Century Gothic"/>
                  <a:ea typeface="Century Gothic"/>
                  <a:cs typeface="Century Gothic"/>
                  <a:sym typeface="Century Gothic"/>
                </a:rPr>
                <a:t>Uniformity Of  Weight (UOW)</a:t>
              </a:r>
              <a:endParaRPr sz="2300" b="1">
                <a:solidFill>
                  <a:schemeClr val="dk1"/>
                </a:solidFill>
                <a:latin typeface="Century Gothic"/>
                <a:ea typeface="Century Gothic"/>
                <a:cs typeface="Century Gothic"/>
                <a:sym typeface="Century Gothic"/>
              </a:endParaRPr>
            </a:p>
          </p:txBody>
        </p:sp>
        <p:cxnSp>
          <p:nvCxnSpPr>
            <p:cNvPr id="209" name="Google Shape;209;g32367247128_1_0"/>
            <p:cNvCxnSpPr/>
            <p:nvPr/>
          </p:nvCxnSpPr>
          <p:spPr>
            <a:xfrm>
              <a:off x="0" y="2032062"/>
              <a:ext cx="6496200" cy="0"/>
            </a:xfrm>
            <a:prstGeom prst="straightConnector1">
              <a:avLst/>
            </a:prstGeom>
            <a:gradFill>
              <a:gsLst>
                <a:gs pos="0">
                  <a:srgbClr val="ECA353"/>
                </a:gs>
                <a:gs pos="100000">
                  <a:srgbClr val="BA7113"/>
                </a:gs>
              </a:gsLst>
              <a:lin ang="5400012" scaled="0"/>
            </a:gradFill>
            <a:ln w="9525" cap="rnd" cmpd="sng">
              <a:solidFill>
                <a:srgbClr val="E98E19"/>
              </a:solidFill>
              <a:prstDash val="solid"/>
              <a:round/>
              <a:headEnd type="none" w="sm" len="sm"/>
              <a:tailEnd type="none" w="sm" len="sm"/>
            </a:ln>
            <a:effectLst>
              <a:outerShdw blurRad="38100" dist="25400" dir="5400000" rotWithShape="0">
                <a:srgbClr val="000000">
                  <a:alpha val="44710"/>
                </a:srgbClr>
              </a:outerShdw>
            </a:effectLst>
          </p:spPr>
        </p:cxnSp>
        <p:sp>
          <p:nvSpPr>
            <p:cNvPr id="210" name="Google Shape;210;g32367247128_1_0"/>
            <p:cNvSpPr/>
            <p:nvPr/>
          </p:nvSpPr>
          <p:spPr>
            <a:xfrm>
              <a:off x="0" y="2032062"/>
              <a:ext cx="6496200" cy="50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g32367247128_1_0"/>
            <p:cNvSpPr txBox="1"/>
            <p:nvPr/>
          </p:nvSpPr>
          <p:spPr>
            <a:xfrm>
              <a:off x="0" y="2032062"/>
              <a:ext cx="6496200" cy="507900"/>
            </a:xfrm>
            <a:prstGeom prst="rect">
              <a:avLst/>
            </a:prstGeom>
            <a:noFill/>
            <a:ln>
              <a:noFill/>
            </a:ln>
          </p:spPr>
          <p:txBody>
            <a:bodyPr spcFirstLastPara="1" wrap="square" lIns="87625" tIns="87625" rIns="87625" bIns="87625" anchor="t" anchorCtr="0">
              <a:noAutofit/>
            </a:bodyPr>
            <a:lstStyle/>
            <a:p>
              <a:pPr marL="0" marR="0" lvl="0" indent="0" algn="l" rtl="0">
                <a:lnSpc>
                  <a:spcPct val="90000"/>
                </a:lnSpc>
                <a:spcBef>
                  <a:spcPts val="0"/>
                </a:spcBef>
                <a:spcAft>
                  <a:spcPts val="0"/>
                </a:spcAft>
                <a:buClr>
                  <a:schemeClr val="dk1"/>
                </a:buClr>
                <a:buSzPts val="2300"/>
                <a:buFont typeface="Century Gothic"/>
                <a:buNone/>
              </a:pPr>
              <a:r>
                <a:rPr lang="en-US" sz="2300" b="1" i="0">
                  <a:solidFill>
                    <a:schemeClr val="dk1"/>
                  </a:solidFill>
                  <a:latin typeface="Century Gothic"/>
                  <a:ea typeface="Century Gothic"/>
                  <a:cs typeface="Century Gothic"/>
                  <a:sym typeface="Century Gothic"/>
                </a:rPr>
                <a:t>Disintegration </a:t>
              </a:r>
              <a:endParaRPr sz="2300" b="1">
                <a:solidFill>
                  <a:schemeClr val="dk1"/>
                </a:solidFill>
                <a:latin typeface="Century Gothic"/>
                <a:ea typeface="Century Gothic"/>
                <a:cs typeface="Century Gothic"/>
                <a:sym typeface="Century Gothic"/>
              </a:endParaRPr>
            </a:p>
          </p:txBody>
        </p:sp>
        <p:cxnSp>
          <p:nvCxnSpPr>
            <p:cNvPr id="212" name="Google Shape;212;g32367247128_1_0"/>
            <p:cNvCxnSpPr/>
            <p:nvPr/>
          </p:nvCxnSpPr>
          <p:spPr>
            <a:xfrm>
              <a:off x="0" y="2539937"/>
              <a:ext cx="6496200" cy="0"/>
            </a:xfrm>
            <a:prstGeom prst="straightConnector1">
              <a:avLst/>
            </a:prstGeom>
            <a:gradFill>
              <a:gsLst>
                <a:gs pos="0">
                  <a:srgbClr val="ECAC55"/>
                </a:gs>
                <a:gs pos="100000">
                  <a:srgbClr val="BA7815"/>
                </a:gs>
              </a:gsLst>
              <a:lin ang="5400012" scaled="0"/>
            </a:gradFill>
            <a:ln w="9525" cap="rnd" cmpd="sng">
              <a:solidFill>
                <a:srgbClr val="E9981C"/>
              </a:solidFill>
              <a:prstDash val="solid"/>
              <a:round/>
              <a:headEnd type="none" w="sm" len="sm"/>
              <a:tailEnd type="none" w="sm" len="sm"/>
            </a:ln>
            <a:effectLst>
              <a:outerShdw blurRad="38100" dist="25400" dir="5400000" rotWithShape="0">
                <a:srgbClr val="000000">
                  <a:alpha val="44710"/>
                </a:srgbClr>
              </a:outerShdw>
            </a:effectLst>
          </p:spPr>
        </p:cxnSp>
        <p:sp>
          <p:nvSpPr>
            <p:cNvPr id="213" name="Google Shape;213;g32367247128_1_0"/>
            <p:cNvSpPr/>
            <p:nvPr/>
          </p:nvSpPr>
          <p:spPr>
            <a:xfrm>
              <a:off x="0" y="2539937"/>
              <a:ext cx="6496200" cy="50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g32367247128_1_0"/>
            <p:cNvSpPr txBox="1"/>
            <p:nvPr/>
          </p:nvSpPr>
          <p:spPr>
            <a:xfrm>
              <a:off x="0" y="2539937"/>
              <a:ext cx="6496200" cy="507900"/>
            </a:xfrm>
            <a:prstGeom prst="rect">
              <a:avLst/>
            </a:prstGeom>
            <a:noFill/>
            <a:ln>
              <a:noFill/>
            </a:ln>
          </p:spPr>
          <p:txBody>
            <a:bodyPr spcFirstLastPara="1" wrap="square" lIns="87625" tIns="87625" rIns="87625" bIns="87625" anchor="t" anchorCtr="0">
              <a:noAutofit/>
            </a:bodyPr>
            <a:lstStyle/>
            <a:p>
              <a:pPr marL="0" marR="0" lvl="0" indent="0" algn="l" rtl="0">
                <a:lnSpc>
                  <a:spcPct val="90000"/>
                </a:lnSpc>
                <a:spcBef>
                  <a:spcPts val="0"/>
                </a:spcBef>
                <a:spcAft>
                  <a:spcPts val="0"/>
                </a:spcAft>
                <a:buClr>
                  <a:schemeClr val="dk1"/>
                </a:buClr>
                <a:buSzPts val="2300"/>
                <a:buFont typeface="Century Gothic"/>
                <a:buNone/>
              </a:pPr>
              <a:r>
                <a:rPr lang="en-US" sz="2300" b="1" i="0" dirty="0" err="1">
                  <a:solidFill>
                    <a:schemeClr val="dk1"/>
                  </a:solidFill>
                  <a:latin typeface="Century Gothic"/>
                  <a:ea typeface="Century Gothic"/>
                  <a:cs typeface="Century Gothic"/>
                  <a:sym typeface="Century Gothic"/>
                </a:rPr>
                <a:t>Verifikasi</a:t>
              </a:r>
              <a:r>
                <a:rPr lang="en-US" sz="2300" b="1" i="0" dirty="0">
                  <a:solidFill>
                    <a:schemeClr val="dk1"/>
                  </a:solidFill>
                  <a:latin typeface="Century Gothic"/>
                  <a:ea typeface="Century Gothic"/>
                  <a:cs typeface="Century Gothic"/>
                  <a:sym typeface="Century Gothic"/>
                </a:rPr>
                <a:t> Alat </a:t>
              </a:r>
              <a:r>
                <a:rPr lang="en-US" sz="2300" b="1" i="0" dirty="0" err="1">
                  <a:solidFill>
                    <a:schemeClr val="dk1"/>
                  </a:solidFill>
                  <a:latin typeface="Century Gothic"/>
                  <a:ea typeface="Century Gothic"/>
                  <a:cs typeface="Century Gothic"/>
                  <a:sym typeface="Century Gothic"/>
                </a:rPr>
                <a:t>Radas</a:t>
              </a:r>
              <a:r>
                <a:rPr lang="en-US" sz="2300" b="1" i="0" dirty="0">
                  <a:solidFill>
                    <a:schemeClr val="dk1"/>
                  </a:solidFill>
                  <a:latin typeface="Century Gothic"/>
                  <a:ea typeface="Century Gothic"/>
                  <a:cs typeface="Century Gothic"/>
                  <a:sym typeface="Century Gothic"/>
                </a:rPr>
                <a:t> </a:t>
              </a:r>
              <a:r>
                <a:rPr lang="en-US" sz="1200" b="1" i="0" dirty="0">
                  <a:solidFill>
                    <a:schemeClr val="dk1"/>
                  </a:solidFill>
                  <a:latin typeface="Century Gothic"/>
                  <a:ea typeface="Century Gothic"/>
                  <a:cs typeface="Century Gothic"/>
                  <a:sym typeface="Century Gothic"/>
                </a:rPr>
                <a:t>(thermometer, micropipette, volumetric flask</a:t>
              </a:r>
              <a:r>
                <a:rPr lang="en-US" sz="1200" b="1" dirty="0">
                  <a:solidFill>
                    <a:schemeClr val="dk1"/>
                  </a:solidFill>
                  <a:latin typeface="Century Gothic"/>
                  <a:ea typeface="Century Gothic"/>
                  <a:cs typeface="Century Gothic"/>
                  <a:sym typeface="Century Gothic"/>
                </a:rPr>
                <a:t>)</a:t>
              </a:r>
              <a:endParaRPr lang="en-US" sz="1200" b="1" i="0" dirty="0">
                <a:solidFill>
                  <a:schemeClr val="dk1"/>
                </a:solidFill>
                <a:latin typeface="Century Gothic"/>
                <a:ea typeface="Century Gothic"/>
                <a:cs typeface="Century Gothic"/>
                <a:sym typeface="Century Gothic"/>
              </a:endParaRPr>
            </a:p>
          </p:txBody>
        </p:sp>
        <p:cxnSp>
          <p:nvCxnSpPr>
            <p:cNvPr id="215" name="Google Shape;215;g32367247128_1_0"/>
            <p:cNvCxnSpPr/>
            <p:nvPr/>
          </p:nvCxnSpPr>
          <p:spPr>
            <a:xfrm>
              <a:off x="0" y="3047813"/>
              <a:ext cx="6496200" cy="0"/>
            </a:xfrm>
            <a:prstGeom prst="straightConnector1">
              <a:avLst/>
            </a:prstGeom>
            <a:gradFill>
              <a:gsLst>
                <a:gs pos="0">
                  <a:srgbClr val="ECB456"/>
                </a:gs>
                <a:gs pos="100000">
                  <a:srgbClr val="B98218"/>
                </a:gs>
              </a:gsLst>
              <a:lin ang="5400012" scaled="0"/>
            </a:gradFill>
            <a:ln w="9525" cap="rnd" cmpd="sng">
              <a:solidFill>
                <a:srgbClr val="E8A31F"/>
              </a:solidFill>
              <a:prstDash val="solid"/>
              <a:round/>
              <a:headEnd type="none" w="sm" len="sm"/>
              <a:tailEnd type="none" w="sm" len="sm"/>
            </a:ln>
            <a:effectLst>
              <a:outerShdw blurRad="38100" dist="25400" dir="5400000" rotWithShape="0">
                <a:srgbClr val="000000">
                  <a:alpha val="44710"/>
                </a:srgbClr>
              </a:outerShdw>
            </a:effectLst>
          </p:spPr>
        </p:cxnSp>
        <p:sp>
          <p:nvSpPr>
            <p:cNvPr id="216" name="Google Shape;216;g32367247128_1_0"/>
            <p:cNvSpPr/>
            <p:nvPr/>
          </p:nvSpPr>
          <p:spPr>
            <a:xfrm>
              <a:off x="0" y="3047813"/>
              <a:ext cx="6496200" cy="50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g32367247128_1_0"/>
            <p:cNvSpPr txBox="1"/>
            <p:nvPr/>
          </p:nvSpPr>
          <p:spPr>
            <a:xfrm>
              <a:off x="0" y="3047813"/>
              <a:ext cx="6496200" cy="507900"/>
            </a:xfrm>
            <a:prstGeom prst="rect">
              <a:avLst/>
            </a:prstGeom>
            <a:noFill/>
            <a:ln>
              <a:noFill/>
            </a:ln>
          </p:spPr>
          <p:txBody>
            <a:bodyPr spcFirstLastPara="1" wrap="square" lIns="87625" tIns="87625" rIns="87625" bIns="87625" anchor="t" anchorCtr="0">
              <a:noAutofit/>
            </a:bodyPr>
            <a:lstStyle/>
            <a:p>
              <a:pPr marL="0" marR="0" lvl="0" indent="0" algn="l" rtl="0">
                <a:lnSpc>
                  <a:spcPct val="90000"/>
                </a:lnSpc>
                <a:spcBef>
                  <a:spcPts val="0"/>
                </a:spcBef>
                <a:spcAft>
                  <a:spcPts val="0"/>
                </a:spcAft>
                <a:buClr>
                  <a:schemeClr val="dk1"/>
                </a:buClr>
                <a:buSzPts val="2300"/>
                <a:buFont typeface="Century Gothic"/>
                <a:buNone/>
              </a:pPr>
              <a:r>
                <a:rPr lang="en-US" sz="2300" b="1" i="0" dirty="0">
                  <a:solidFill>
                    <a:schemeClr val="dk1"/>
                  </a:solidFill>
                  <a:latin typeface="Century Gothic"/>
                  <a:ea typeface="Century Gothic"/>
                  <a:cs typeface="Century Gothic"/>
                  <a:sym typeface="Century Gothic"/>
                </a:rPr>
                <a:t>Performance Check </a:t>
              </a:r>
              <a:r>
                <a:rPr lang="en-US" sz="1200" b="1" i="0" dirty="0">
                  <a:solidFill>
                    <a:schemeClr val="dk1"/>
                  </a:solidFill>
                  <a:latin typeface="Century Gothic"/>
                  <a:ea typeface="Century Gothic"/>
                  <a:cs typeface="Century Gothic"/>
                  <a:sym typeface="Century Gothic"/>
                </a:rPr>
                <a:t>(Alat </a:t>
              </a:r>
              <a:r>
                <a:rPr lang="en-US" sz="1200" b="1" i="0" dirty="0" err="1">
                  <a:solidFill>
                    <a:schemeClr val="dk1"/>
                  </a:solidFill>
                  <a:latin typeface="Century Gothic"/>
                  <a:ea typeface="Century Gothic"/>
                  <a:cs typeface="Century Gothic"/>
                  <a:sym typeface="Century Gothic"/>
                </a:rPr>
                <a:t>Timbang</a:t>
              </a:r>
              <a:r>
                <a:rPr lang="en-US" sz="1200" b="1" i="0" dirty="0">
                  <a:solidFill>
                    <a:schemeClr val="dk1"/>
                  </a:solidFill>
                  <a:latin typeface="Century Gothic"/>
                  <a:ea typeface="Century Gothic"/>
                  <a:cs typeface="Century Gothic"/>
                  <a:sym typeface="Century Gothic"/>
                </a:rPr>
                <a:t> &amp; </a:t>
              </a:r>
              <a:r>
                <a:rPr lang="en-US" sz="1200" b="1" i="0" dirty="0" err="1">
                  <a:solidFill>
                    <a:schemeClr val="dk1"/>
                  </a:solidFill>
                  <a:latin typeface="Century Gothic"/>
                  <a:ea typeface="Century Gothic"/>
                  <a:cs typeface="Century Gothic"/>
                  <a:sym typeface="Century Gothic"/>
                </a:rPr>
                <a:t>Kebuk</a:t>
              </a:r>
              <a:r>
                <a:rPr lang="en-US" sz="1200" b="1" i="0" dirty="0">
                  <a:solidFill>
                    <a:schemeClr val="dk1"/>
                  </a:solidFill>
                  <a:latin typeface="Century Gothic"/>
                  <a:ea typeface="Century Gothic"/>
                  <a:cs typeface="Century Gothic"/>
                  <a:sym typeface="Century Gothic"/>
                </a:rPr>
                <a:t> </a:t>
              </a:r>
              <a:r>
                <a:rPr lang="en-US" sz="1200" b="1" i="0" dirty="0" err="1">
                  <a:solidFill>
                    <a:schemeClr val="dk1"/>
                  </a:solidFill>
                  <a:latin typeface="Century Gothic"/>
                  <a:ea typeface="Century Gothic"/>
                  <a:cs typeface="Century Gothic"/>
                  <a:sym typeface="Century Gothic"/>
                </a:rPr>
                <a:t>Wasap</a:t>
              </a:r>
              <a:r>
                <a:rPr lang="en-US" sz="1200" b="1" i="0" dirty="0">
                  <a:solidFill>
                    <a:schemeClr val="dk1"/>
                  </a:solidFill>
                  <a:latin typeface="Century Gothic"/>
                  <a:ea typeface="Century Gothic"/>
                  <a:cs typeface="Century Gothic"/>
                  <a:sym typeface="Century Gothic"/>
                </a:rPr>
                <a:t>)</a:t>
              </a:r>
              <a:endParaRPr sz="1200" b="1" dirty="0">
                <a:solidFill>
                  <a:schemeClr val="dk1"/>
                </a:solidFill>
                <a:latin typeface="Century Gothic"/>
                <a:ea typeface="Century Gothic"/>
                <a:cs typeface="Century Gothic"/>
                <a:sym typeface="Century Gothic"/>
              </a:endParaRPr>
            </a:p>
          </p:txBody>
        </p:sp>
        <p:cxnSp>
          <p:nvCxnSpPr>
            <p:cNvPr id="218" name="Google Shape;218;g32367247128_1_0"/>
            <p:cNvCxnSpPr/>
            <p:nvPr/>
          </p:nvCxnSpPr>
          <p:spPr>
            <a:xfrm>
              <a:off x="0" y="3555689"/>
              <a:ext cx="6496200" cy="0"/>
            </a:xfrm>
            <a:prstGeom prst="straightConnector1">
              <a:avLst/>
            </a:prstGeom>
            <a:gradFill>
              <a:gsLst>
                <a:gs pos="0">
                  <a:srgbClr val="ECBE58"/>
                </a:gs>
                <a:gs pos="100000">
                  <a:srgbClr val="B88A1A"/>
                </a:gs>
              </a:gsLst>
              <a:lin ang="5400012" scaled="0"/>
            </a:gradFill>
            <a:ln w="9525" cap="rnd" cmpd="sng">
              <a:solidFill>
                <a:srgbClr val="E7AE22"/>
              </a:solidFill>
              <a:prstDash val="solid"/>
              <a:round/>
              <a:headEnd type="none" w="sm" len="sm"/>
              <a:tailEnd type="none" w="sm" len="sm"/>
            </a:ln>
            <a:effectLst>
              <a:outerShdw blurRad="38100" dist="25400" dir="5400000" rotWithShape="0">
                <a:srgbClr val="000000">
                  <a:alpha val="44710"/>
                </a:srgbClr>
              </a:outerShdw>
            </a:effectLst>
          </p:spPr>
        </p:cxnSp>
        <p:sp>
          <p:nvSpPr>
            <p:cNvPr id="219" name="Google Shape;219;g32367247128_1_0"/>
            <p:cNvSpPr/>
            <p:nvPr/>
          </p:nvSpPr>
          <p:spPr>
            <a:xfrm>
              <a:off x="0" y="3555689"/>
              <a:ext cx="6496200" cy="50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g32367247128_1_0"/>
            <p:cNvSpPr txBox="1"/>
            <p:nvPr/>
          </p:nvSpPr>
          <p:spPr>
            <a:xfrm>
              <a:off x="0" y="3555689"/>
              <a:ext cx="6496200" cy="507900"/>
            </a:xfrm>
            <a:prstGeom prst="rect">
              <a:avLst/>
            </a:prstGeom>
            <a:noFill/>
            <a:ln>
              <a:noFill/>
            </a:ln>
          </p:spPr>
          <p:txBody>
            <a:bodyPr spcFirstLastPara="1" wrap="square" lIns="87625" tIns="87625" rIns="87625" bIns="87625" anchor="t" anchorCtr="0">
              <a:noAutofit/>
            </a:bodyPr>
            <a:lstStyle/>
            <a:p>
              <a:pPr marL="0" marR="0" lvl="0" indent="0" algn="l" rtl="0">
                <a:lnSpc>
                  <a:spcPct val="90000"/>
                </a:lnSpc>
                <a:spcBef>
                  <a:spcPts val="0"/>
                </a:spcBef>
                <a:spcAft>
                  <a:spcPts val="0"/>
                </a:spcAft>
                <a:buClr>
                  <a:schemeClr val="dk1"/>
                </a:buClr>
                <a:buSzPts val="2300"/>
                <a:buFont typeface="Century Gothic"/>
                <a:buNone/>
              </a:pPr>
              <a:r>
                <a:rPr lang="en-US" sz="2300" b="1" i="0">
                  <a:solidFill>
                    <a:schemeClr val="dk1"/>
                  </a:solidFill>
                  <a:latin typeface="Century Gothic"/>
                  <a:ea typeface="Century Gothic"/>
                  <a:cs typeface="Century Gothic"/>
                  <a:sym typeface="Century Gothic"/>
                </a:rPr>
                <a:t>Digestion Projects</a:t>
              </a:r>
              <a:endParaRPr sz="2300" b="1">
                <a:solidFill>
                  <a:schemeClr val="dk1"/>
                </a:solidFill>
                <a:latin typeface="Century Gothic"/>
                <a:ea typeface="Century Gothic"/>
                <a:cs typeface="Century Gothic"/>
                <a:sym typeface="Century Gothic"/>
              </a:endParaRPr>
            </a:p>
          </p:txBody>
        </p:sp>
        <p:cxnSp>
          <p:nvCxnSpPr>
            <p:cNvPr id="221" name="Google Shape;221;g32367247128_1_0"/>
            <p:cNvCxnSpPr/>
            <p:nvPr/>
          </p:nvCxnSpPr>
          <p:spPr>
            <a:xfrm>
              <a:off x="0" y="4063565"/>
              <a:ext cx="6496200" cy="0"/>
            </a:xfrm>
            <a:prstGeom prst="straightConnector1">
              <a:avLst/>
            </a:prstGeom>
            <a:gradFill>
              <a:gsLst>
                <a:gs pos="0">
                  <a:srgbClr val="EBC45A"/>
                </a:gs>
                <a:gs pos="100000">
                  <a:srgbClr val="B7911E"/>
                </a:gs>
              </a:gsLst>
              <a:lin ang="5400012" scaled="0"/>
            </a:gradFill>
            <a:ln w="9525" cap="rnd" cmpd="sng">
              <a:solidFill>
                <a:srgbClr val="E6B626"/>
              </a:solidFill>
              <a:prstDash val="solid"/>
              <a:round/>
              <a:headEnd type="none" w="sm" len="sm"/>
              <a:tailEnd type="none" w="sm" len="sm"/>
            </a:ln>
            <a:effectLst>
              <a:outerShdw blurRad="38100" dist="25400" dir="5400000" rotWithShape="0">
                <a:srgbClr val="000000">
                  <a:alpha val="44710"/>
                </a:srgbClr>
              </a:outerShdw>
            </a:effectLst>
          </p:spPr>
        </p:cxnSp>
        <p:sp>
          <p:nvSpPr>
            <p:cNvPr id="222" name="Google Shape;222;g32367247128_1_0"/>
            <p:cNvSpPr/>
            <p:nvPr/>
          </p:nvSpPr>
          <p:spPr>
            <a:xfrm>
              <a:off x="0" y="4063565"/>
              <a:ext cx="6496200" cy="50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g32367247128_1_0"/>
            <p:cNvSpPr txBox="1"/>
            <p:nvPr/>
          </p:nvSpPr>
          <p:spPr>
            <a:xfrm>
              <a:off x="0" y="4063565"/>
              <a:ext cx="6496200" cy="507900"/>
            </a:xfrm>
            <a:prstGeom prst="rect">
              <a:avLst/>
            </a:prstGeom>
            <a:noFill/>
            <a:ln>
              <a:noFill/>
            </a:ln>
          </p:spPr>
          <p:txBody>
            <a:bodyPr spcFirstLastPara="1" wrap="square" lIns="87625" tIns="87625" rIns="87625" bIns="87625" anchor="t" anchorCtr="0">
              <a:noAutofit/>
            </a:bodyPr>
            <a:lstStyle/>
            <a:p>
              <a:pPr marL="0" marR="0" lvl="0" indent="0" algn="l" rtl="0">
                <a:lnSpc>
                  <a:spcPct val="90000"/>
                </a:lnSpc>
                <a:spcBef>
                  <a:spcPts val="0"/>
                </a:spcBef>
                <a:spcAft>
                  <a:spcPts val="0"/>
                </a:spcAft>
                <a:buClr>
                  <a:schemeClr val="dk1"/>
                </a:buClr>
                <a:buSzPts val="2300"/>
                <a:buFont typeface="Century Gothic"/>
                <a:buNone/>
              </a:pPr>
              <a:r>
                <a:rPr lang="en-US" sz="2300" b="1" i="0">
                  <a:solidFill>
                    <a:schemeClr val="dk1"/>
                  </a:solidFill>
                  <a:latin typeface="Century Gothic"/>
                  <a:ea typeface="Century Gothic"/>
                  <a:cs typeface="Century Gothic"/>
                  <a:sym typeface="Century Gothic"/>
                </a:rPr>
                <a:t>Analisis Projects</a:t>
              </a:r>
              <a:endParaRPr sz="2300" b="1">
                <a:solidFill>
                  <a:schemeClr val="dk1"/>
                </a:solidFill>
                <a:latin typeface="Century Gothic"/>
                <a:ea typeface="Century Gothic"/>
                <a:cs typeface="Century Gothic"/>
                <a:sym typeface="Century Gothic"/>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27"/>
        <p:cNvGrpSpPr/>
        <p:nvPr/>
      </p:nvGrpSpPr>
      <p:grpSpPr>
        <a:xfrm>
          <a:off x="0" y="0"/>
          <a:ext cx="0" cy="0"/>
          <a:chOff x="0" y="0"/>
          <a:chExt cx="0" cy="0"/>
        </a:xfrm>
      </p:grpSpPr>
      <p:sp>
        <p:nvSpPr>
          <p:cNvPr id="228" name="Google Shape;228;p4"/>
          <p:cNvSpPr/>
          <p:nvPr/>
        </p:nvSpPr>
        <p:spPr>
          <a:xfrm>
            <a:off x="-1"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29" name="Google Shape;229;p4"/>
          <p:cNvSpPr/>
          <p:nvPr/>
        </p:nvSpPr>
        <p:spPr>
          <a:xfrm>
            <a:off x="1068389"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30" name="Google Shape;230;p4"/>
          <p:cNvSpPr/>
          <p:nvPr/>
        </p:nvSpPr>
        <p:spPr>
          <a:xfrm>
            <a:off x="6987891" y="0"/>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31" name="Google Shape;231;p4"/>
          <p:cNvSpPr txBox="1">
            <a:spLocks noGrp="1"/>
          </p:cNvSpPr>
          <p:nvPr>
            <p:ph type="body" idx="1"/>
          </p:nvPr>
        </p:nvSpPr>
        <p:spPr>
          <a:xfrm>
            <a:off x="1068388" y="1645920"/>
            <a:ext cx="5919503" cy="447082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accent4"/>
              </a:buClr>
              <a:buSzPts val="1600"/>
              <a:buChar char="►"/>
            </a:pPr>
            <a:r>
              <a:rPr lang="en-US" b="1"/>
              <a:t>Baseline for Heavy Metal contamination in glassware (retrospective data continue from Sept 2024-Sept 2025)</a:t>
            </a:r>
            <a:endParaRPr/>
          </a:p>
          <a:p>
            <a:pPr marL="342900" lvl="0" indent="-342900" algn="l" rtl="0">
              <a:spcBef>
                <a:spcPts val="1000"/>
              </a:spcBef>
              <a:spcAft>
                <a:spcPts val="0"/>
              </a:spcAft>
              <a:buClr>
                <a:schemeClr val="accent4"/>
              </a:buClr>
              <a:buSzPts val="1600"/>
              <a:buChar char="►"/>
            </a:pPr>
            <a:r>
              <a:rPr lang="en-US" b="1"/>
              <a:t>Study on IQC samples : to determine Warning Limit and Control Limit (for 5 dosage forms)</a:t>
            </a:r>
            <a:endParaRPr/>
          </a:p>
          <a:p>
            <a:pPr marL="342900" lvl="0" indent="-342900" algn="l" rtl="0">
              <a:spcBef>
                <a:spcPts val="1000"/>
              </a:spcBef>
              <a:spcAft>
                <a:spcPts val="0"/>
              </a:spcAft>
              <a:buClr>
                <a:schemeClr val="accent4"/>
              </a:buClr>
              <a:buSzPts val="1600"/>
              <a:buChar char="►"/>
            </a:pPr>
            <a:r>
              <a:rPr lang="en-US" b="1"/>
              <a:t>Comparative test on concentration of internal std (50 vs 200 ppb)</a:t>
            </a:r>
            <a:endParaRPr/>
          </a:p>
          <a:p>
            <a:pPr marL="342900" lvl="0" indent="-342900" algn="l" rtl="0">
              <a:spcBef>
                <a:spcPts val="1000"/>
              </a:spcBef>
              <a:spcAft>
                <a:spcPts val="0"/>
              </a:spcAft>
              <a:buClr>
                <a:schemeClr val="accent4"/>
              </a:buClr>
              <a:buSzPts val="1600"/>
              <a:buChar char="►"/>
            </a:pPr>
            <a:r>
              <a:rPr lang="en-US" b="1"/>
              <a:t>Study on digestion of dosage form powder using Gerhadt</a:t>
            </a:r>
            <a:endParaRPr b="1"/>
          </a:p>
          <a:p>
            <a:pPr marL="342900" lvl="0" indent="-342900" algn="l" rtl="0">
              <a:spcBef>
                <a:spcPts val="1000"/>
              </a:spcBef>
              <a:spcAft>
                <a:spcPts val="0"/>
              </a:spcAft>
              <a:buClr>
                <a:schemeClr val="accent4"/>
              </a:buClr>
              <a:buSzPts val="1600"/>
              <a:buChar char="►"/>
            </a:pPr>
            <a:r>
              <a:rPr lang="en-US" b="1"/>
              <a:t>Method verification GFAAS Cosmetic samples </a:t>
            </a:r>
            <a:endParaRPr/>
          </a:p>
        </p:txBody>
      </p:sp>
      <p:sp>
        <p:nvSpPr>
          <p:cNvPr id="232" name="Google Shape;232;p4"/>
          <p:cNvSpPr/>
          <p:nvPr/>
        </p:nvSpPr>
        <p:spPr>
          <a:xfrm flipH="1">
            <a:off x="7201089" y="1"/>
            <a:ext cx="4990911" cy="6858001"/>
          </a:xfrm>
          <a:custGeom>
            <a:avLst/>
            <a:gdLst/>
            <a:ahLst/>
            <a:cxnLst/>
            <a:rect l="l" t="t" r="r" b="b"/>
            <a:pathLst>
              <a:path w="4990911" h="6858001" extrusionOk="0">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33" name="Google Shape;233;p4"/>
          <p:cNvSpPr txBox="1">
            <a:spLocks noGrp="1"/>
          </p:cNvSpPr>
          <p:nvPr>
            <p:ph type="title"/>
          </p:nvPr>
        </p:nvSpPr>
        <p:spPr>
          <a:xfrm>
            <a:off x="8015978" y="1645920"/>
            <a:ext cx="3522879" cy="447082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FFFF"/>
              </a:buClr>
              <a:buSzPts val="4200"/>
              <a:buFont typeface="Century Gothic"/>
              <a:buNone/>
            </a:pPr>
            <a:r>
              <a:rPr lang="en-US">
                <a:solidFill>
                  <a:srgbClr val="FFFFFF"/>
                </a:solidFill>
              </a:rPr>
              <a:t>Project Plan 2025</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37"/>
        <p:cNvGrpSpPr/>
        <p:nvPr/>
      </p:nvGrpSpPr>
      <p:grpSpPr>
        <a:xfrm>
          <a:off x="0" y="0"/>
          <a:ext cx="0" cy="0"/>
          <a:chOff x="0" y="0"/>
          <a:chExt cx="0" cy="0"/>
        </a:xfrm>
      </p:grpSpPr>
      <p:sp>
        <p:nvSpPr>
          <p:cNvPr id="238" name="Google Shape;238;p5"/>
          <p:cNvSpPr/>
          <p:nvPr/>
        </p:nvSpPr>
        <p:spPr>
          <a:xfrm>
            <a:off x="39599" y="4950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39" name="Google Shape;239;p5"/>
          <p:cNvSpPr/>
          <p:nvPr/>
        </p:nvSpPr>
        <p:spPr>
          <a:xfrm>
            <a:off x="1068389"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40" name="Google Shape;240;p5"/>
          <p:cNvSpPr/>
          <p:nvPr/>
        </p:nvSpPr>
        <p:spPr>
          <a:xfrm>
            <a:off x="6987891" y="0"/>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41" name="Google Shape;241;p5"/>
          <p:cNvSpPr txBox="1">
            <a:spLocks noGrp="1"/>
          </p:cNvSpPr>
          <p:nvPr>
            <p:ph type="body" idx="1"/>
          </p:nvPr>
        </p:nvSpPr>
        <p:spPr>
          <a:xfrm>
            <a:off x="1068388" y="1645920"/>
            <a:ext cx="5919503" cy="4470821"/>
          </a:xfrm>
          <a:prstGeom prst="rect">
            <a:avLst/>
          </a:prstGeom>
        </p:spPr>
        <p:txBody>
          <a:bodyPr spcFirstLastPara="1" wrap="square" lIns="91425" tIns="45700" rIns="91425" bIns="45700" anchor="t" anchorCtr="0">
            <a:normAutofit lnSpcReduction="10000"/>
          </a:bodyPr>
          <a:lstStyle/>
          <a:p>
            <a:pPr marL="342900" lvl="0" indent="-342900" algn="l" rtl="0">
              <a:spcBef>
                <a:spcPts val="0"/>
              </a:spcBef>
              <a:spcAft>
                <a:spcPts val="0"/>
              </a:spcAft>
              <a:buClr>
                <a:schemeClr val="accent4"/>
              </a:buClr>
              <a:buSzPts val="1600"/>
              <a:buChar char="►"/>
            </a:pPr>
            <a:r>
              <a:rPr lang="en-US"/>
              <a:t>Method verification GFAAS Trad samples due to relocation</a:t>
            </a:r>
            <a:endParaRPr/>
          </a:p>
          <a:p>
            <a:pPr marL="342900" lvl="0" indent="-342900" algn="l" rtl="0">
              <a:spcBef>
                <a:spcPts val="1000"/>
              </a:spcBef>
              <a:spcAft>
                <a:spcPts val="0"/>
              </a:spcAft>
              <a:buClr>
                <a:schemeClr val="accent4"/>
              </a:buClr>
              <a:buSzPts val="1600"/>
              <a:buChar char="►"/>
            </a:pPr>
            <a:r>
              <a:rPr lang="en-US"/>
              <a:t>Method verification Oxygen mode ICPMS 8900 - interferences of Molybdenum</a:t>
            </a:r>
            <a:endParaRPr/>
          </a:p>
          <a:p>
            <a:pPr marL="342900" lvl="0" indent="-342900" algn="l" rtl="0">
              <a:spcBef>
                <a:spcPts val="1000"/>
              </a:spcBef>
              <a:spcAft>
                <a:spcPts val="0"/>
              </a:spcAft>
              <a:buClr>
                <a:schemeClr val="accent4"/>
              </a:buClr>
              <a:buSzPts val="1600"/>
              <a:buChar char="►"/>
            </a:pPr>
            <a:r>
              <a:rPr lang="en-US"/>
              <a:t>Study on spiked IQC samples-pre digestion and post digestion spiked</a:t>
            </a:r>
            <a:endParaRPr/>
          </a:p>
          <a:p>
            <a:pPr marL="342900" lvl="0" indent="-342900" algn="l" rtl="0">
              <a:spcBef>
                <a:spcPts val="1000"/>
              </a:spcBef>
              <a:spcAft>
                <a:spcPts val="0"/>
              </a:spcAft>
              <a:buClr>
                <a:schemeClr val="accent4"/>
              </a:buClr>
              <a:buSzPts val="1600"/>
              <a:buChar char="►"/>
            </a:pPr>
            <a:r>
              <a:rPr lang="en-US"/>
              <a:t>Proficiency Test: Determination Heavy Metal (As, Cd, Hg, Pb) in traditional product (ICPMS)</a:t>
            </a:r>
            <a:endParaRPr/>
          </a:p>
          <a:p>
            <a:pPr marL="342900" lvl="0" indent="-342900" algn="l" rtl="0">
              <a:spcBef>
                <a:spcPts val="1000"/>
              </a:spcBef>
              <a:spcAft>
                <a:spcPts val="0"/>
              </a:spcAft>
              <a:buClr>
                <a:schemeClr val="accent4"/>
              </a:buClr>
              <a:buSzPts val="1600"/>
              <a:buChar char="►"/>
            </a:pPr>
            <a:r>
              <a:rPr lang="en-US"/>
              <a:t>Measurement Uncertainty determination</a:t>
            </a:r>
            <a:endParaRPr/>
          </a:p>
          <a:p>
            <a:pPr marL="342900" lvl="0" indent="0" algn="l" rtl="0">
              <a:spcBef>
                <a:spcPts val="1000"/>
              </a:spcBef>
              <a:spcAft>
                <a:spcPts val="0"/>
              </a:spcAft>
              <a:buNone/>
            </a:pPr>
            <a:r>
              <a:rPr lang="en-US"/>
              <a:t>-ICPMS</a:t>
            </a:r>
            <a:endParaRPr/>
          </a:p>
          <a:p>
            <a:pPr marL="342900" lvl="0" indent="-342900" algn="l" rtl="0">
              <a:spcBef>
                <a:spcPts val="1000"/>
              </a:spcBef>
              <a:spcAft>
                <a:spcPts val="0"/>
              </a:spcAft>
              <a:buClr>
                <a:schemeClr val="accent4"/>
              </a:buClr>
              <a:buSzPts val="1600"/>
              <a:buChar char="►"/>
            </a:pPr>
            <a:r>
              <a:rPr lang="en-US"/>
              <a:t>Cross training Method Logam Berat dan Unit Penyaringan</a:t>
            </a:r>
            <a:endParaRPr/>
          </a:p>
        </p:txBody>
      </p:sp>
      <p:sp>
        <p:nvSpPr>
          <p:cNvPr id="242" name="Google Shape;242;p5"/>
          <p:cNvSpPr/>
          <p:nvPr/>
        </p:nvSpPr>
        <p:spPr>
          <a:xfrm flipH="1">
            <a:off x="7201089" y="1"/>
            <a:ext cx="4990911" cy="6858001"/>
          </a:xfrm>
          <a:custGeom>
            <a:avLst/>
            <a:gdLst/>
            <a:ahLst/>
            <a:cxnLst/>
            <a:rect l="l" t="t" r="r" b="b"/>
            <a:pathLst>
              <a:path w="4990911" h="6858001" extrusionOk="0">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43" name="Google Shape;243;p5"/>
          <p:cNvSpPr txBox="1">
            <a:spLocks noGrp="1"/>
          </p:cNvSpPr>
          <p:nvPr>
            <p:ph type="title"/>
          </p:nvPr>
        </p:nvSpPr>
        <p:spPr>
          <a:xfrm>
            <a:off x="8015978" y="1645920"/>
            <a:ext cx="3522879" cy="447082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FFFF"/>
              </a:buClr>
              <a:buSzPts val="4200"/>
              <a:buFont typeface="Century Gothic"/>
              <a:buNone/>
            </a:pPr>
            <a:r>
              <a:rPr lang="en-US">
                <a:solidFill>
                  <a:srgbClr val="FFFFFF"/>
                </a:solidFill>
              </a:rPr>
              <a:t>Project Plan 2025</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7"/>
        <p:cNvGrpSpPr/>
        <p:nvPr/>
      </p:nvGrpSpPr>
      <p:grpSpPr>
        <a:xfrm>
          <a:off x="0" y="0"/>
          <a:ext cx="0" cy="0"/>
          <a:chOff x="0" y="0"/>
          <a:chExt cx="0" cy="0"/>
        </a:xfrm>
      </p:grpSpPr>
      <p:sp>
        <p:nvSpPr>
          <p:cNvPr id="248" name="Google Shape;248;p6"/>
          <p:cNvSpPr/>
          <p:nvPr/>
        </p:nvSpPr>
        <p:spPr>
          <a:xfrm>
            <a:off x="0" y="0"/>
            <a:ext cx="12191999"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49" name="Google Shape;249;p6"/>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50" name="Google Shape;250;p6"/>
          <p:cNvSpPr txBox="1">
            <a:spLocks noGrp="1"/>
          </p:cNvSpPr>
          <p:nvPr>
            <p:ph type="title"/>
          </p:nvPr>
        </p:nvSpPr>
        <p:spPr>
          <a:xfrm>
            <a:off x="648930" y="629267"/>
            <a:ext cx="9252154" cy="1016654"/>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EBEBEB"/>
              </a:buClr>
              <a:buSzPts val="4200"/>
              <a:buFont typeface="Century Gothic"/>
              <a:buNone/>
            </a:pPr>
            <a:r>
              <a:rPr lang="en-US">
                <a:solidFill>
                  <a:srgbClr val="EBEBEB"/>
                </a:solidFill>
              </a:rPr>
              <a:t>Penambahbaikan</a:t>
            </a:r>
            <a:endParaRPr>
              <a:solidFill>
                <a:srgbClr val="EBEBEB"/>
              </a:solidFill>
            </a:endParaRPr>
          </a:p>
        </p:txBody>
      </p:sp>
      <p:sp>
        <p:nvSpPr>
          <p:cNvPr id="251" name="Google Shape;251;p6"/>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52" name="Google Shape;252;p6"/>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grpSp>
        <p:nvGrpSpPr>
          <p:cNvPr id="253" name="Google Shape;253;p6"/>
          <p:cNvGrpSpPr/>
          <p:nvPr/>
        </p:nvGrpSpPr>
        <p:grpSpPr>
          <a:xfrm>
            <a:off x="259513" y="4008775"/>
            <a:ext cx="12039823" cy="1043730"/>
            <a:chOff x="76087" y="1172248"/>
            <a:chExt cx="12039823" cy="1043730"/>
          </a:xfrm>
        </p:grpSpPr>
        <p:sp>
          <p:nvSpPr>
            <p:cNvPr id="254" name="Google Shape;254;p6"/>
            <p:cNvSpPr/>
            <p:nvPr/>
          </p:nvSpPr>
          <p:spPr>
            <a:xfrm>
              <a:off x="76087" y="1172253"/>
              <a:ext cx="1043699" cy="1043699"/>
            </a:xfrm>
            <a:prstGeom prst="ellipse">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295263" y="1391430"/>
              <a:ext cx="605345" cy="605345"/>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1343436" y="1172253"/>
              <a:ext cx="2460149" cy="104369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txBox="1"/>
            <p:nvPr/>
          </p:nvSpPr>
          <p:spPr>
            <a:xfrm>
              <a:off x="1343436" y="1172253"/>
              <a:ext cx="2460149" cy="1043699"/>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chemeClr val="dk1"/>
                </a:buClr>
                <a:buSzPts val="2000"/>
                <a:buFont typeface="Century Gothic"/>
                <a:buNone/>
              </a:pPr>
              <a:r>
                <a:rPr lang="en-US" sz="2000" b="1" i="0">
                  <a:solidFill>
                    <a:schemeClr val="dk1"/>
                  </a:solidFill>
                  <a:latin typeface="Century Gothic"/>
                  <a:ea typeface="Century Gothic"/>
                  <a:cs typeface="Century Gothic"/>
                  <a:sym typeface="Century Gothic"/>
                </a:rPr>
                <a:t>Key in data keputusan dalam Quest3+</a:t>
              </a:r>
              <a:endParaRPr sz="2000" b="1">
                <a:solidFill>
                  <a:schemeClr val="dk1"/>
                </a:solidFill>
                <a:latin typeface="Century Gothic"/>
                <a:ea typeface="Century Gothic"/>
                <a:cs typeface="Century Gothic"/>
                <a:sym typeface="Century Gothic"/>
              </a:endParaRPr>
            </a:p>
          </p:txBody>
        </p:sp>
        <p:sp>
          <p:nvSpPr>
            <p:cNvPr id="258" name="Google Shape;258;p6"/>
            <p:cNvSpPr/>
            <p:nvPr/>
          </p:nvSpPr>
          <p:spPr>
            <a:xfrm>
              <a:off x="4232249" y="1172253"/>
              <a:ext cx="1043699" cy="1043699"/>
            </a:xfrm>
            <a:prstGeom prst="ellipse">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4070426" y="1391430"/>
              <a:ext cx="605400" cy="60540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5499599" y="1172253"/>
              <a:ext cx="2460149" cy="104369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txBox="1"/>
            <p:nvPr/>
          </p:nvSpPr>
          <p:spPr>
            <a:xfrm>
              <a:off x="4865912" y="1172278"/>
              <a:ext cx="2460000" cy="1043700"/>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chemeClr val="dk1"/>
                </a:buClr>
                <a:buSzPts val="2000"/>
                <a:buFont typeface="Century Gothic"/>
                <a:buNone/>
              </a:pPr>
              <a:r>
                <a:rPr lang="en-US" sz="2000" b="1" i="0">
                  <a:solidFill>
                    <a:schemeClr val="dk1"/>
                  </a:solidFill>
                  <a:latin typeface="Century Gothic"/>
                  <a:ea typeface="Century Gothic"/>
                  <a:cs typeface="Century Gothic"/>
                  <a:sym typeface="Century Gothic"/>
                </a:rPr>
                <a:t>Pengumpulan sampel secara berkelompok</a:t>
              </a:r>
              <a:endParaRPr sz="2000" b="1">
                <a:solidFill>
                  <a:schemeClr val="dk1"/>
                </a:solidFill>
                <a:latin typeface="Century Gothic"/>
                <a:ea typeface="Century Gothic"/>
                <a:cs typeface="Century Gothic"/>
                <a:sym typeface="Century Gothic"/>
              </a:endParaRPr>
            </a:p>
          </p:txBody>
        </p:sp>
        <p:sp>
          <p:nvSpPr>
            <p:cNvPr id="262" name="Google Shape;262;p6"/>
            <p:cNvSpPr/>
            <p:nvPr/>
          </p:nvSpPr>
          <p:spPr>
            <a:xfrm>
              <a:off x="8388411" y="1172253"/>
              <a:ext cx="1043699" cy="1043699"/>
            </a:xfrm>
            <a:prstGeom prst="ellipse">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7159788" y="1391430"/>
              <a:ext cx="605400" cy="605400"/>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a:off x="9655761" y="1172253"/>
              <a:ext cx="2460149" cy="104369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txBox="1"/>
            <p:nvPr/>
          </p:nvSpPr>
          <p:spPr>
            <a:xfrm>
              <a:off x="8269874" y="1172248"/>
              <a:ext cx="3336600" cy="1043700"/>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chemeClr val="dk1"/>
                </a:buClr>
                <a:buSzPts val="2000"/>
                <a:buFont typeface="Century Gothic"/>
                <a:buNone/>
              </a:pPr>
              <a:r>
                <a:rPr lang="en-US" sz="2000" b="1" i="0">
                  <a:solidFill>
                    <a:schemeClr val="dk1"/>
                  </a:solidFill>
                  <a:latin typeface="Century Gothic"/>
                  <a:ea typeface="Century Gothic"/>
                  <a:cs typeface="Century Gothic"/>
                  <a:sym typeface="Century Gothic"/>
                </a:rPr>
                <a:t>Pengumpulan google sheet berkenaan data statistic SKU/project yang dijalankan analyst UAT untuk SKU 2025</a:t>
              </a:r>
              <a:endParaRPr sz="2000" b="1">
                <a:solidFill>
                  <a:schemeClr val="dk1"/>
                </a:solidFill>
                <a:latin typeface="Century Gothic"/>
                <a:ea typeface="Century Gothic"/>
                <a:cs typeface="Century Gothic"/>
                <a:sym typeface="Century Gothic"/>
              </a:endParaRPr>
            </a:p>
          </p:txBody>
        </p:sp>
      </p:grpSp>
    </p:spTree>
  </p:cSld>
  <p:clrMapOvr>
    <a:masterClrMapping/>
  </p:clrMapOvr>
</p:sld>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614</Words>
  <Application>Microsoft Office PowerPoint</Application>
  <PresentationFormat>Widescreen</PresentationFormat>
  <Paragraphs>73</Paragraphs>
  <Slides>10</Slides>
  <Notes>10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10</vt:i4>
      </vt:variant>
    </vt:vector>
  </HeadingPairs>
  <TitlesOfParts>
    <vt:vector size="15" baseType="lpstr">
      <vt:lpstr>Arial</vt:lpstr>
      <vt:lpstr>Noto Sans Symbols</vt:lpstr>
      <vt:lpstr>Century Gothic</vt:lpstr>
      <vt:lpstr>Ion</vt:lpstr>
      <vt:lpstr>Ion</vt:lpstr>
      <vt:lpstr>HEAVY METAL TESTING</vt:lpstr>
      <vt:lpstr>Ahli Anggota</vt:lpstr>
      <vt:lpstr>Pengurusan Makmal HMT</vt:lpstr>
      <vt:lpstr>Pengurusan Makmal HMT</vt:lpstr>
      <vt:lpstr>Pengurusan Makmal HMT</vt:lpstr>
      <vt:lpstr>Workflow HMT Penolong Pegawai Farmasi U5</vt:lpstr>
      <vt:lpstr>Project Plan 2025</vt:lpstr>
      <vt:lpstr>Project Plan 2025</vt:lpstr>
      <vt:lpstr>Penambahbaikan</vt:lpstr>
      <vt:lpstr>Penutup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syariefazman</dc:creator>
  <cp:lastModifiedBy>syariefazman</cp:lastModifiedBy>
  <cp:revision>16</cp:revision>
  <dcterms:created xsi:type="dcterms:W3CDTF">2025-01-02T07:07:09Z</dcterms:created>
  <dcterms:modified xsi:type="dcterms:W3CDTF">2025-01-08T05:01:51Z</dcterms:modified>
</cp:coreProperties>
</file>